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charts/style1.xml" ContentType="application/vnd.ms-office.chartstyle+xml"/>
  <Override PartName="/ppt/charts/chart1.xml" ContentType="application/vnd.openxmlformats-officedocument.drawingml.chart+xml"/>
  <Override PartName="/ppt/charts/colors1.xml" ContentType="application/vnd.ms-office.chartcolorstyl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9144000" cy="6858000"/>
  <p:defaultTextStyle>
    <a:defPPr>
      <a:defRPr lang="en-US"/>
    </a:defPPr>
    <a:lvl1pPr algn="l">
      <a:spcBef>
        <a:spcPts val="0"/>
      </a:spcBef>
      <a:spcAft>
        <a:spcPts val="0"/>
      </a:spcAft>
      <a:defRPr sz="1200">
        <a:solidFill>
          <a:schemeClr val="tx1"/>
        </a:solidFill>
        <a:latin typeface="Times New Roman"/>
        <a:ea typeface="ヒラギノ明朝 ProN W3"/>
        <a:cs typeface="+mn-cs"/>
      </a:defRPr>
    </a:lvl1pPr>
    <a:lvl2pPr marL="457200" algn="l">
      <a:spcBef>
        <a:spcPts val="0"/>
      </a:spcBef>
      <a:spcAft>
        <a:spcPts val="0"/>
      </a:spcAft>
      <a:defRPr sz="1200">
        <a:solidFill>
          <a:schemeClr val="tx1"/>
        </a:solidFill>
        <a:latin typeface="Times New Roman"/>
        <a:ea typeface="ヒラギノ明朝 ProN W3"/>
        <a:cs typeface="+mn-cs"/>
      </a:defRPr>
    </a:lvl2pPr>
    <a:lvl3pPr marL="914400" algn="l">
      <a:spcBef>
        <a:spcPts val="0"/>
      </a:spcBef>
      <a:spcAft>
        <a:spcPts val="0"/>
      </a:spcAft>
      <a:defRPr sz="1200">
        <a:solidFill>
          <a:schemeClr val="tx1"/>
        </a:solidFill>
        <a:latin typeface="Times New Roman"/>
        <a:ea typeface="ヒラギノ明朝 ProN W3"/>
        <a:cs typeface="+mn-cs"/>
      </a:defRPr>
    </a:lvl3pPr>
    <a:lvl4pPr marL="1371600" algn="l">
      <a:spcBef>
        <a:spcPts val="0"/>
      </a:spcBef>
      <a:spcAft>
        <a:spcPts val="0"/>
      </a:spcAft>
      <a:defRPr sz="1200">
        <a:solidFill>
          <a:schemeClr val="tx1"/>
        </a:solidFill>
        <a:latin typeface="Times New Roman"/>
        <a:ea typeface="ヒラギノ明朝 ProN W3"/>
        <a:cs typeface="+mn-cs"/>
      </a:defRPr>
    </a:lvl4pPr>
    <a:lvl5pPr marL="1828800" algn="l">
      <a:spcBef>
        <a:spcPts val="0"/>
      </a:spcBef>
      <a:spcAft>
        <a:spcPts val="0"/>
      </a:spcAft>
      <a:defRPr sz="1200">
        <a:solidFill>
          <a:schemeClr val="tx1"/>
        </a:solidFill>
        <a:latin typeface="Times New Roman"/>
        <a:ea typeface="ヒラギノ明朝 ProN W3"/>
        <a:cs typeface="+mn-cs"/>
      </a:defRPr>
    </a:lvl5pPr>
    <a:lvl6pPr marL="2286000" algn="l" defTabSz="914400">
      <a:defRPr sz="1200">
        <a:solidFill>
          <a:schemeClr val="tx1"/>
        </a:solidFill>
        <a:latin typeface="Times New Roman"/>
        <a:ea typeface="ヒラギノ明朝 ProN W3"/>
        <a:cs typeface="+mn-cs"/>
      </a:defRPr>
    </a:lvl6pPr>
    <a:lvl7pPr marL="2743200" algn="l" defTabSz="914400">
      <a:defRPr sz="1200">
        <a:solidFill>
          <a:schemeClr val="tx1"/>
        </a:solidFill>
        <a:latin typeface="Times New Roman"/>
        <a:ea typeface="ヒラギノ明朝 ProN W3"/>
        <a:cs typeface="+mn-cs"/>
      </a:defRPr>
    </a:lvl7pPr>
    <a:lvl8pPr marL="3200400" algn="l" defTabSz="914400">
      <a:defRPr sz="1200">
        <a:solidFill>
          <a:schemeClr val="tx1"/>
        </a:solidFill>
        <a:latin typeface="Times New Roman"/>
        <a:ea typeface="ヒラギノ明朝 ProN W3"/>
        <a:cs typeface="+mn-cs"/>
      </a:defRPr>
    </a:lvl8pPr>
    <a:lvl9pPr marL="3657600" algn="l" defTabSz="914400">
      <a:defRPr sz="1200">
        <a:solidFill>
          <a:schemeClr val="tx1"/>
        </a:solidFill>
        <a:latin typeface="Times New Roman"/>
        <a:ea typeface="ヒラギノ明朝 ProN W3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082" autoAdjust="0"/>
  </p:normalViewPr>
  <p:slideViewPr>
    <p:cSldViewPr>
      <p:cViewPr>
        <p:scale>
          <a:sx n="53" d="100"/>
          <a:sy n="53" d="100"/>
        </p:scale>
        <p:origin x="1392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customXml" Target="../customXml/item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c:spPr>
          <c:dPt>
            <c:idx val="0"/>
            <c:bubble3D val="0"/>
            <c:spPr bwMode="auto">
              <a:prstGeom prst="rect">
                <a:avLst/>
              </a:prstGeom>
              <a:solidFill>
                <a:srgbClr val="92D050"/>
              </a:solidFill>
              <a:ln w="19050">
                <a:solidFill>
                  <a:schemeClr val="bg1">
                    <a:lumMod val="50000"/>
                  </a:schemeClr>
                </a:solidFill>
                <a:round/>
              </a:ln>
              <a:effectLst/>
            </c:spPr>
          </c:dPt>
          <c:dPt>
            <c:idx val="1"/>
            <c:bubble3D val="0"/>
            <c:spPr bwMode="auto">
              <a:prstGeom prst="rect">
                <a:avLst/>
              </a:prstGeom>
              <a:solidFill>
                <a:srgbClr val="FFFF00"/>
              </a:solidFill>
              <a:ln w="19050"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Pt>
            <c:idx val="2"/>
            <c:bubble3D val="0"/>
            <c:spPr bwMode="auto">
              <a:prstGeom prst="rect">
                <a:avLst/>
              </a:prstGeom>
              <a:solidFill>
                <a:srgbClr val="FFC000"/>
              </a:solidFill>
              <a:ln w="19050"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/>
                    <a:ea typeface="+mn-ea"/>
                    <a:cs typeface="Arial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 bwMode="auto">
                <a:prstGeom prst="rect">
                  <a:avLst/>
                </a:prstGeom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Tabelle1!$A$2:$A$4</c:f>
              <c:strCache>
                <c:ptCount val="3"/>
                <c:pt idx="0">
                  <c:v>near the surface</c:v>
                </c:pt>
                <c:pt idx="1">
                  <c:v>lightly trapped</c:v>
                </c:pt>
                <c:pt idx="2">
                  <c:v>void spaces</c:v>
                </c:pt>
              </c:strCache>
            </c:strRef>
          </c:cat>
          <c:val>
            <c:numRef>
              <c:f>Tabelle1!$B$2:$B$4</c:f>
              <c:numCache>
                <c:formatCode>0%</c:formatCode>
                <c:ptCount val="3"/>
                <c:pt idx="0">
                  <c:v>0.5</c:v>
                </c:pt>
                <c:pt idx="1">
                  <c:v>0.35</c:v>
                </c:pt>
                <c:pt idx="2">
                  <c:v>0.15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prstGeom prst="rect">
          <a:avLst/>
        </a:prstGeom>
        <a:noFill/>
        <a:ln>
          <a:noFill/>
        </a:ln>
        <a:effectLst/>
      </c:spPr>
    </c:plotArea>
    <c:plotVisOnly val="1"/>
    <c:dispBlanksAs val="gap"/>
    <c:showDLblsOverMax val="0"/>
  </c:chart>
  <c:spPr bwMode="auto">
    <a:xfrm>
      <a:off x="-304800" y="1651000"/>
      <a:ext cx="6096000" cy="4064000"/>
    </a:xfrm>
    <a:prstGeom prst="rect">
      <a:avLst/>
    </a:prstGeom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5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 bwMode="auto">
      <a:prstGeom prst="rect">
        <a:avLst/>
      </a:prstGeom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</a:ln>
    </cs:spPr>
  </cs:dataPointMarker>
  <cs:dataPointMarkerLayout/>
  <cs:dataPointWirefram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dataTable>
  <cs:down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5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200"/>
  </cs:trendlineLabel>
  <cs:up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theme" Target="../theme/theme2.xml"/><Relationship Id="rId4" Type="http://schemas.openxmlformats.org/officeDocument/2006/relationships/image" Target="../media/image6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95263" y="133350"/>
            <a:ext cx="2971800" cy="457200"/>
          </a:xfrm>
          <a:prstGeom prst="rect">
            <a:avLst/>
          </a:prstGeom>
          <a:blipFill>
            <a:blip r:embed="rId2"/>
            <a:stretch/>
          </a:blip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/>
                <a:ea typeface="ヒラギノ明朝 ProN W3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685800" y="8578850"/>
            <a:ext cx="1738313" cy="341313"/>
          </a:xfrm>
          <a:prstGeom prst="rect">
            <a:avLst/>
          </a:prstGeom>
          <a:blipFill>
            <a:blip r:embed="rId3"/>
            <a:stretch/>
          </a:blipFill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Times New Roman"/>
                <a:ea typeface="ヒラギノ明朝 ProN W3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937125" y="8551863"/>
            <a:ext cx="1225550" cy="395287"/>
          </a:xfrm>
          <a:prstGeom prst="rect">
            <a:avLst/>
          </a:prstGeom>
          <a:blipFill>
            <a:blip r:embed="rId4"/>
            <a:stretch/>
          </a:blipFill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F29BB65D-1822-4F2D-A0C1-365FE21E897D}" type="slidenum">
              <a:rPr lang="en-US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8949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>
      <a:spcBef>
        <a:spcPts val="0"/>
      </a:spcBef>
      <a:spcAft>
        <a:spcPts val="0"/>
      </a:spcAft>
      <a:defRPr sz="1200">
        <a:solidFill>
          <a:schemeClr val="tx1"/>
        </a:solidFill>
        <a:latin typeface="+mn-lt"/>
        <a:ea typeface="MS PGothic"/>
        <a:cs typeface="ＭＳ Ｐゴシック"/>
      </a:defRPr>
    </a:lvl1pPr>
    <a:lvl2pPr marL="457200" algn="l" defTabSz="457200">
      <a:spcBef>
        <a:spcPts val="0"/>
      </a:spcBef>
      <a:spcAft>
        <a:spcPts val="0"/>
      </a:spcAft>
      <a:defRPr sz="1200">
        <a:solidFill>
          <a:schemeClr val="tx1"/>
        </a:solidFill>
        <a:latin typeface="+mn-lt"/>
        <a:ea typeface="MS PGothic"/>
        <a:cs typeface="+mn-cs"/>
      </a:defRPr>
    </a:lvl2pPr>
    <a:lvl3pPr marL="914400" algn="l" defTabSz="457200">
      <a:spcBef>
        <a:spcPts val="0"/>
      </a:spcBef>
      <a:spcAft>
        <a:spcPts val="0"/>
      </a:spcAft>
      <a:defRPr sz="1200">
        <a:solidFill>
          <a:schemeClr val="tx1"/>
        </a:solidFill>
        <a:latin typeface="+mn-lt"/>
        <a:ea typeface="MS PGothic"/>
        <a:cs typeface="+mn-cs"/>
      </a:defRPr>
    </a:lvl3pPr>
    <a:lvl4pPr marL="1371600" algn="l" defTabSz="457200">
      <a:spcBef>
        <a:spcPts val="0"/>
      </a:spcBef>
      <a:spcAft>
        <a:spcPts val="0"/>
      </a:spcAft>
      <a:defRPr sz="1200">
        <a:solidFill>
          <a:schemeClr val="tx1"/>
        </a:solidFill>
        <a:latin typeface="+mn-lt"/>
        <a:ea typeface="MS PGothic"/>
        <a:cs typeface="+mn-cs"/>
      </a:defRPr>
    </a:lvl4pPr>
    <a:lvl5pPr marL="1828800" algn="l" defTabSz="457200">
      <a:spcBef>
        <a:spcPts val="0"/>
      </a:spcBef>
      <a:spcAft>
        <a:spcPts val="0"/>
      </a:spcAft>
      <a:defRPr sz="1200">
        <a:solidFill>
          <a:schemeClr val="tx1"/>
        </a:solidFill>
        <a:latin typeface="+mn-lt"/>
        <a:ea typeface="MS PGothic"/>
        <a:cs typeface="+mn-cs"/>
      </a:defRPr>
    </a:lvl5pPr>
    <a:lvl6pPr marL="2286000" algn="l" defTabSz="4572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GB"/>
              <a:t>Like building structures</a:t>
            </a:r>
            <a:endParaRPr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prstGeom prst="rect">
            <a:avLst/>
          </a:prstGeom>
          <a:blipFill>
            <a:blip r:embed="rId3"/>
            <a:stretch/>
          </a:blipFill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9pPr>
          </a:lstStyle>
          <a:p>
            <a:pPr>
              <a:defRPr/>
            </a:pPr>
            <a:fld id="{3AF64382-CD58-4A40-8765-F1D7BD4F874A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511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/>
              <a:t>Like building structures</a:t>
            </a:r>
            <a:endParaRPr/>
          </a:p>
          <a:p>
            <a:pPr>
              <a:defRPr/>
            </a:pPr>
            <a:endParaRPr lang="en-GB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prstGeom prst="rect">
            <a:avLst/>
          </a:prstGeom>
          <a:blipFill>
            <a:blip r:embed="rId3"/>
            <a:stretch/>
          </a:blipFill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9pPr>
          </a:lstStyle>
          <a:p>
            <a:pPr>
              <a:defRPr/>
            </a:pPr>
            <a:fld id="{3AF64382-CD58-4A40-8765-F1D7BD4F874A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397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F29BB65D-1822-4F2D-A0C1-365FE21E897D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424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Discussion not longer than 5 minutes!</a:t>
            </a:r>
            <a:endParaRPr/>
          </a:p>
          <a:p>
            <a:pPr>
              <a:defRPr/>
            </a:pPr>
            <a:r>
              <a:rPr lang="de-DE"/>
              <a:t>Expected results: Risks due to debris/collapse, special tools needed, special training needed, long working time: risk of aftershock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F29BB65D-1822-4F2D-A0C1-365FE21E897D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941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Focus for non-professional First Responders are the first three constructions, the last two are mainly for professional FR due to lack of tools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F29BB65D-1822-4F2D-A0C1-365FE21E897D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97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Make stement that this is a job for highly specialized USAR Teams</a:t>
            </a: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F29BB65D-1822-4F2D-A0C1-365FE21E897D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639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685800" y="1295400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371600" y="3276600"/>
            <a:ext cx="6400800" cy="1752599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7" descr="ocha-insarag-logo.jpg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428625" y="914400"/>
            <a:ext cx="8312150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 bwMode="auto">
          <a:xfrm>
            <a:off x="76200" y="0"/>
            <a:ext cx="9067800" cy="762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9687" indent="0">
              <a:buNone/>
              <a:defRPr/>
            </a:lvl1pPr>
          </a:lstStyle>
          <a:p>
            <a:pPr lvl="0">
              <a:defRPr/>
            </a:pP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5pPr marL="1766888" indent="0">
              <a:buNone/>
              <a:defRPr/>
            </a:lvl5pPr>
          </a:lstStyle>
          <a:p>
            <a:pPr lvl="4">
              <a:defRPr/>
            </a:pP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3"/>
          </p:nvPr>
        </p:nvSpPr>
        <p:spPr bwMode="auto">
          <a:xfrm>
            <a:off x="7359650" y="6248400"/>
            <a:ext cx="292100" cy="330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929575B-0792-4BB3-9938-B2CD5B3D667A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1066801"/>
            <a:ext cx="7772400" cy="33401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381000" y="1981200"/>
            <a:ext cx="41148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48200" y="1981200"/>
            <a:ext cx="41148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457200" y="1066800"/>
            <a:ext cx="8229600" cy="1143000"/>
          </a:xfrm>
        </p:spPr>
        <p:txBody>
          <a:bodyPr/>
          <a:lstStyle>
            <a:lvl1pPr>
              <a:defRPr sz="36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408238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57200" y="3276600"/>
            <a:ext cx="4040188" cy="2743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645025" y="2408238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45025" y="3276600"/>
            <a:ext cx="4041775" cy="2743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457200" y="838200"/>
            <a:ext cx="3008313" cy="1162050"/>
          </a:xfrm>
        </p:spPr>
        <p:txBody>
          <a:bodyPr anchor="b"/>
          <a:lstStyle>
            <a:lvl1pPr algn="l">
              <a:defRPr sz="2000" b="1" i="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3575050" y="990601"/>
            <a:ext cx="5111750" cy="5029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457200" y="2133601"/>
            <a:ext cx="3008313" cy="38862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85800" y="4800600"/>
            <a:ext cx="8001000" cy="45720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685800" y="990600"/>
            <a:ext cx="8001000" cy="37369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85800" y="5367338"/>
            <a:ext cx="8001000" cy="6524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990600"/>
            <a:ext cx="8382000" cy="990600"/>
          </a:xfrm>
          <a:prstGeom prst="rect">
            <a:avLst/>
          </a:prstGeom>
          <a:noFill/>
          <a:ln>
            <a:noFill/>
          </a:ln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981200"/>
            <a:ext cx="8382000" cy="4038600"/>
          </a:xfrm>
          <a:prstGeom prst="rect">
            <a:avLst/>
          </a:prstGeom>
          <a:noFill/>
          <a:ln>
            <a:noFill/>
          </a:ln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12"/>
          <a:stretch/>
        </p:blipFill>
        <p:spPr bwMode="auto">
          <a:xfrm>
            <a:off x="152400" y="152400"/>
            <a:ext cx="2667000" cy="388938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29" name="Picture 18"/>
          <p:cNvPicPr>
            <a:picLocks noChangeAspect="1"/>
          </p:cNvPicPr>
          <p:nvPr userDrawn="1"/>
        </p:nvPicPr>
        <p:blipFill>
          <a:blip r:embed="rId13"/>
          <a:stretch/>
        </p:blipFill>
        <p:spPr bwMode="auto">
          <a:xfrm>
            <a:off x="152400" y="6248400"/>
            <a:ext cx="21336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2"/>
          <p:cNvPicPr>
            <a:picLocks noChangeAspect="1"/>
          </p:cNvPicPr>
          <p:nvPr userDrawn="1"/>
        </p:nvPicPr>
        <p:blipFill>
          <a:blip r:embed="rId14"/>
          <a:stretch/>
        </p:blipFill>
        <p:spPr bwMode="auto">
          <a:xfrm>
            <a:off x="7848600" y="6065838"/>
            <a:ext cx="1117600" cy="6000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1" name="Straight Connector 2"/>
          <p:cNvCxnSpPr>
            <a:cxnSpLocks noChangeShapeType="1"/>
          </p:cNvCxnSpPr>
          <p:nvPr userDrawn="1"/>
        </p:nvCxnSpPr>
        <p:spPr bwMode="auto">
          <a:xfrm>
            <a:off x="2325688" y="6300788"/>
            <a:ext cx="5562600" cy="0"/>
          </a:xfrm>
          <a:prstGeom prst="line">
            <a:avLst/>
          </a:prstGeom>
          <a:noFill/>
          <a:ln w="20320">
            <a:solidFill>
              <a:srgbClr val="174C8E">
                <a:alpha val="90195"/>
              </a:srgbClr>
            </a:solidFill>
            <a:round/>
            <a:headEnd/>
            <a:tailEnd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lvl1pPr marL="39687" indent="-39687" algn="ctr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Verdana"/>
          <a:ea typeface="+mj-ea"/>
          <a:cs typeface="Verdana"/>
        </a:defRPr>
      </a:lvl1pPr>
      <a:lvl2pPr marL="39687" indent="-39687" algn="ctr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Verdana"/>
          <a:ea typeface="ヒラギノ明朝 ProN W3"/>
          <a:cs typeface="ヒラギノ明朝 ProN W3"/>
        </a:defRPr>
      </a:lvl2pPr>
      <a:lvl3pPr marL="39687" indent="-39687" algn="ctr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Verdana"/>
          <a:ea typeface="ヒラギノ明朝 ProN W3"/>
          <a:cs typeface="ヒラギノ明朝 ProN W3"/>
        </a:defRPr>
      </a:lvl3pPr>
      <a:lvl4pPr marL="39687" indent="-39687" algn="ctr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Verdana"/>
          <a:ea typeface="ヒラギノ明朝 ProN W3"/>
          <a:cs typeface="ヒラギノ明朝 ProN W3"/>
        </a:defRPr>
      </a:lvl4pPr>
      <a:lvl5pPr marL="39687" indent="-39687" algn="ctr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Verdana"/>
          <a:ea typeface="ヒラギノ明朝 ProN W3"/>
          <a:cs typeface="ヒラギノ明朝 ProN W3"/>
        </a:defRPr>
      </a:lvl5pPr>
      <a:lvl6pPr marL="496888" algn="ctr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Times"/>
          <a:ea typeface="ヒラギノ明朝 ProN W3"/>
          <a:cs typeface="ヒラギノ明朝 ProN W3"/>
        </a:defRPr>
      </a:lvl6pPr>
      <a:lvl7pPr marL="954087" algn="ctr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Times"/>
          <a:ea typeface="ヒラギノ明朝 ProN W3"/>
          <a:cs typeface="ヒラギノ明朝 ProN W3"/>
        </a:defRPr>
      </a:lvl7pPr>
      <a:lvl8pPr marL="1411288" algn="ctr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Times"/>
          <a:ea typeface="ヒラギノ明朝 ProN W3"/>
          <a:cs typeface="ヒラギノ明朝 ProN W3"/>
        </a:defRPr>
      </a:lvl8pPr>
      <a:lvl9pPr marL="1868488" algn="ctr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Times"/>
          <a:ea typeface="ヒラギノ明朝 ProN W3"/>
          <a:cs typeface="ヒラギノ明朝 ProN W3"/>
        </a:defRPr>
      </a:lvl9pPr>
    </p:titleStyle>
    <p:bodyStyle>
      <a:lvl1pPr marL="382588" indent="-342900" algn="l">
        <a:spcBef>
          <a:spcPts val="800"/>
        </a:spcBef>
        <a:spcAft>
          <a:spcPts val="0"/>
        </a:spcAft>
        <a:buClr>
          <a:srgbClr val="000000"/>
        </a:buClr>
        <a:buSzPct val="100000"/>
        <a:buFont typeface="Times"/>
        <a:buChar char="•"/>
        <a:defRPr sz="3200">
          <a:solidFill>
            <a:schemeClr val="tx1"/>
          </a:solidFill>
          <a:latin typeface="Verdana"/>
          <a:ea typeface="+mn-ea"/>
          <a:cs typeface="Verdana"/>
        </a:defRPr>
      </a:lvl1pPr>
      <a:lvl2pPr marL="681037" indent="-285750" algn="l">
        <a:spcBef>
          <a:spcPts val="700"/>
        </a:spcBef>
        <a:spcAft>
          <a:spcPts val="0"/>
        </a:spcAft>
        <a:buClr>
          <a:srgbClr val="000000"/>
        </a:buClr>
        <a:buSzPct val="100000"/>
        <a:buFont typeface="Times"/>
        <a:buChar char="–"/>
        <a:defRPr sz="2800">
          <a:solidFill>
            <a:schemeClr val="tx1"/>
          </a:solidFill>
          <a:latin typeface="Verdana"/>
          <a:ea typeface="+mn-ea"/>
          <a:cs typeface="Verdana"/>
        </a:defRPr>
      </a:lvl2pPr>
      <a:lvl3pPr marL="1081088" indent="-228600" algn="l">
        <a:spcBef>
          <a:spcPts val="600"/>
        </a:spcBef>
        <a:spcAft>
          <a:spcPts val="0"/>
        </a:spcAft>
        <a:buClr>
          <a:srgbClr val="000000"/>
        </a:buClr>
        <a:buSzPct val="100000"/>
        <a:buFont typeface="Times"/>
        <a:buChar char="•"/>
        <a:defRPr sz="2400">
          <a:solidFill>
            <a:schemeClr val="tx1"/>
          </a:solidFill>
          <a:latin typeface="Verdana"/>
          <a:ea typeface="+mn-ea"/>
          <a:cs typeface="Verdana"/>
        </a:defRPr>
      </a:lvl3pPr>
      <a:lvl4pPr marL="1538288" indent="-228600" algn="l">
        <a:spcBef>
          <a:spcPts val="500"/>
        </a:spcBef>
        <a:spcAft>
          <a:spcPts val="0"/>
        </a:spcAft>
        <a:buClr>
          <a:srgbClr val="000000"/>
        </a:buClr>
        <a:buSzPct val="100000"/>
        <a:buFont typeface="Times"/>
        <a:buChar char="–"/>
        <a:defRPr sz="2000">
          <a:solidFill>
            <a:schemeClr val="tx1"/>
          </a:solidFill>
          <a:latin typeface="Verdana"/>
          <a:ea typeface="+mn-ea"/>
          <a:cs typeface="Verdana"/>
        </a:defRPr>
      </a:lvl4pPr>
      <a:lvl5pPr marL="1995488" indent="-228600" algn="l">
        <a:spcBef>
          <a:spcPts val="500"/>
        </a:spcBef>
        <a:spcAft>
          <a:spcPts val="0"/>
        </a:spcAft>
        <a:buClr>
          <a:srgbClr val="000000"/>
        </a:buClr>
        <a:buSzPct val="100000"/>
        <a:buFont typeface="Times"/>
        <a:buChar char="»"/>
        <a:defRPr sz="2000">
          <a:solidFill>
            <a:schemeClr val="tx1"/>
          </a:solidFill>
          <a:latin typeface="Verdana"/>
          <a:ea typeface="+mn-ea"/>
          <a:cs typeface="Verdana"/>
        </a:defRPr>
      </a:lvl5pPr>
      <a:lvl6pPr marL="2452687" indent="-228600" algn="l">
        <a:spcBef>
          <a:spcPts val="500"/>
        </a:spcBef>
        <a:spcAft>
          <a:spcPts val="0"/>
        </a:spcAft>
        <a:buClr>
          <a:srgbClr val="000000"/>
        </a:buClr>
        <a:buSzPct val="100000"/>
        <a:buFont typeface="Times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09888" indent="-228600" algn="l">
        <a:spcBef>
          <a:spcPts val="500"/>
        </a:spcBef>
        <a:spcAft>
          <a:spcPts val="0"/>
        </a:spcAft>
        <a:buClr>
          <a:srgbClr val="000000"/>
        </a:buClr>
        <a:buSzPct val="100000"/>
        <a:buFont typeface="Times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367088" indent="-228600" algn="l">
        <a:spcBef>
          <a:spcPts val="500"/>
        </a:spcBef>
        <a:spcAft>
          <a:spcPts val="0"/>
        </a:spcAft>
        <a:buClr>
          <a:srgbClr val="000000"/>
        </a:buClr>
        <a:buSzPct val="100000"/>
        <a:buFont typeface="Times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24288" indent="-228600" algn="l">
        <a:spcBef>
          <a:spcPts val="500"/>
        </a:spcBef>
        <a:spcAft>
          <a:spcPts val="0"/>
        </a:spcAft>
        <a:buClr>
          <a:srgbClr val="000000"/>
        </a:buClr>
        <a:buSzPct val="100000"/>
        <a:buFont typeface="Times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3" descr="Overlay-2ColumnText.png"/>
          <p:cNvPicPr/>
          <p:nvPr/>
        </p:nvPicPr>
        <p:blipFill>
          <a:blip r:embed="rId2"/>
          <a:stretch/>
        </p:blipFill>
        <p:spPr bwMode="auto">
          <a:xfrm>
            <a:off x="146050" y="609600"/>
            <a:ext cx="2667000" cy="5486400"/>
          </a:xfrm>
          <a:prstGeom prst="round2DiagRect">
            <a:avLst>
              <a:gd name="adj1" fmla="val 16667"/>
              <a:gd name="adj2" fmla="val 0"/>
            </a:avLst>
          </a:prstGeom>
          <a:gradFill>
            <a:gsLst>
              <a:gs pos="0">
                <a:srgbClr val="38ABED"/>
              </a:gs>
              <a:gs pos="100000">
                <a:srgbClr val="1B3861"/>
              </a:gs>
            </a:gsLst>
            <a:lin ang="5400000" scaled="0"/>
          </a:gradFill>
        </p:spPr>
      </p:pic>
      <p:sp>
        <p:nvSpPr>
          <p:cNvPr id="5125" name="TextBox 7"/>
          <p:cNvSpPr txBox="1">
            <a:spLocks noChangeArrowheads="1"/>
          </p:cNvSpPr>
          <p:nvPr/>
        </p:nvSpPr>
        <p:spPr bwMode="auto">
          <a:xfrm>
            <a:off x="228600" y="5638800"/>
            <a:ext cx="2438400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9pPr>
          </a:lstStyle>
          <a:p>
            <a:pPr algn="just">
              <a:defRPr/>
            </a:pPr>
            <a:r>
              <a:rPr lang="en-US">
                <a:solidFill>
                  <a:schemeClr val="bg1"/>
                </a:solidFill>
                <a:latin typeface="Avenir Medium"/>
              </a:rPr>
              <a:t>Coordination Saves Lives</a:t>
            </a:r>
            <a:endParaRPr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04800" y="685800"/>
            <a:ext cx="2508250" cy="1758950"/>
          </a:xfrm>
          <a:prstGeom prst="rect">
            <a:avLst/>
          </a:prstGeom>
          <a:noFill/>
          <a:ln>
            <a:noFill/>
          </a:ln>
        </p:spPr>
        <p:txBody>
          <a:bodyPr tIns="0" bIns="0" upright="1"/>
          <a:lstStyle/>
          <a:p>
            <a:pPr algn="r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FFFFFF"/>
                </a:solidFill>
                <a:latin typeface="Avenir Medium"/>
                <a:ea typeface="ＭＳ ゴシック"/>
                <a:cs typeface="Avenir Medium"/>
              </a:rPr>
              <a:t>Community </a:t>
            </a:r>
            <a:r>
              <a:rPr lang="en-US" sz="3600" dirty="0">
                <a:solidFill>
                  <a:srgbClr val="FFFFFF"/>
                </a:solidFill>
                <a:latin typeface="Avenir Medium"/>
                <a:ea typeface="ＭＳ ゴシック"/>
                <a:cs typeface="Avenir Medium"/>
              </a:rPr>
              <a:t>Responder </a:t>
            </a:r>
            <a:r>
              <a:rPr lang="en-US" sz="3600" dirty="0" smtClean="0">
                <a:solidFill>
                  <a:srgbClr val="FFFFFF"/>
                </a:solidFill>
                <a:latin typeface="Avenir Medium"/>
                <a:ea typeface="ＭＳ ゴシック"/>
                <a:cs typeface="Avenir Medium"/>
              </a:rPr>
              <a:t>Training</a:t>
            </a:r>
            <a:endParaRPr lang="en-GB" sz="3600" dirty="0">
              <a:solidFill>
                <a:srgbClr val="FFFFFF"/>
              </a:solidFill>
              <a:latin typeface="Avenir Medium"/>
              <a:ea typeface="ＭＳ ゴシック"/>
              <a:cs typeface="Avenir Medium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813050" y="3384490"/>
            <a:ext cx="595963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9pPr>
          </a:lstStyle>
          <a:p>
            <a:pPr>
              <a:defRPr/>
            </a:pPr>
            <a:r>
              <a:rPr lang="en-US" sz="2000">
                <a:solidFill>
                  <a:srgbClr val="194C8D"/>
                </a:solidFill>
                <a:latin typeface="Avenir Medium"/>
              </a:rPr>
              <a:t>Disaster Environment</a:t>
            </a:r>
            <a:endParaRPr/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2813050" y="4070350"/>
            <a:ext cx="5959636" cy="4000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9pPr>
          </a:lstStyle>
          <a:p>
            <a:pPr>
              <a:defRPr/>
            </a:pPr>
            <a:r>
              <a:rPr lang="en-US" sz="2000">
                <a:solidFill>
                  <a:srgbClr val="194C8D"/>
                </a:solidFill>
                <a:latin typeface="Avenir Medium"/>
              </a:rPr>
              <a:t>&lt;Name&gt;</a:t>
            </a:r>
            <a:endParaRPr/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457200" y="3384490"/>
            <a:ext cx="235585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  <a:cs typeface="+mn-cs"/>
              </a:defRPr>
            </a:lvl1pPr>
            <a:lvl2pPr marL="457200" algn="l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  <a:cs typeface="+mn-cs"/>
              </a:defRPr>
            </a:lvl2pPr>
            <a:lvl3pPr marL="914400" algn="l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  <a:cs typeface="+mn-cs"/>
              </a:defRPr>
            </a:lvl3pPr>
            <a:lvl4pPr marL="1371600" algn="l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  <a:cs typeface="+mn-cs"/>
              </a:defRPr>
            </a:lvl4pPr>
            <a:lvl5pPr marL="1828800" algn="l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  <a:cs typeface="+mn-cs"/>
              </a:defRPr>
            </a:lvl5pPr>
            <a:lvl6pPr marL="2286000" algn="l" defTabSz="914400">
              <a:defRPr sz="1200">
                <a:solidFill>
                  <a:schemeClr val="tx1"/>
                </a:solidFill>
                <a:latin typeface="Times New Roman"/>
                <a:ea typeface="ヒラギノ明朝 ProN W3"/>
                <a:cs typeface="+mn-cs"/>
              </a:defRPr>
            </a:lvl6pPr>
            <a:lvl7pPr marL="2743200" algn="l" defTabSz="914400">
              <a:defRPr sz="1200">
                <a:solidFill>
                  <a:schemeClr val="tx1"/>
                </a:solidFill>
                <a:latin typeface="Times New Roman"/>
                <a:ea typeface="ヒラギノ明朝 ProN W3"/>
                <a:cs typeface="+mn-cs"/>
              </a:defRPr>
            </a:lvl7pPr>
            <a:lvl8pPr marL="3200400" algn="l" defTabSz="914400">
              <a:defRPr sz="1200">
                <a:solidFill>
                  <a:schemeClr val="tx1"/>
                </a:solidFill>
                <a:latin typeface="Times New Roman"/>
                <a:ea typeface="ヒラギノ明朝 ProN W3"/>
                <a:cs typeface="+mn-cs"/>
              </a:defRPr>
            </a:lvl8pPr>
            <a:lvl9pPr marL="3657600" algn="l" defTabSz="914400">
              <a:defRPr sz="1200">
                <a:solidFill>
                  <a:schemeClr val="tx1"/>
                </a:solidFill>
                <a:latin typeface="Times New Roman"/>
                <a:ea typeface="ヒラギノ明朝 ProN W3"/>
                <a:cs typeface="+mn-cs"/>
              </a:defRPr>
            </a:lvl9pPr>
          </a:lstStyle>
          <a:p>
            <a:pPr algn="r">
              <a:defRPr/>
            </a:pPr>
            <a:r>
              <a:rPr lang="en-US" sz="2000">
                <a:solidFill>
                  <a:srgbClr val="FFFFFF"/>
                </a:solidFill>
                <a:latin typeface="Avenir Medium"/>
              </a:rPr>
              <a:t>Presentation Title:  </a:t>
            </a:r>
            <a:endParaRPr lang="en-US" sz="2000">
              <a:solidFill>
                <a:srgbClr val="194C8D"/>
              </a:solidFill>
              <a:latin typeface="Avenir Medium"/>
            </a:endParaRP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533400" y="2823076"/>
            <a:ext cx="227965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  <a:cs typeface="+mn-cs"/>
              </a:defRPr>
            </a:lvl1pPr>
            <a:lvl2pPr marL="457200" algn="l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  <a:cs typeface="+mn-cs"/>
              </a:defRPr>
            </a:lvl2pPr>
            <a:lvl3pPr marL="914400" algn="l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  <a:cs typeface="+mn-cs"/>
              </a:defRPr>
            </a:lvl3pPr>
            <a:lvl4pPr marL="1371600" algn="l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  <a:cs typeface="+mn-cs"/>
              </a:defRPr>
            </a:lvl4pPr>
            <a:lvl5pPr marL="1828800" algn="l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  <a:cs typeface="+mn-cs"/>
              </a:defRPr>
            </a:lvl5pPr>
            <a:lvl6pPr marL="2286000" algn="l" defTabSz="914400">
              <a:defRPr sz="1200">
                <a:solidFill>
                  <a:schemeClr val="tx1"/>
                </a:solidFill>
                <a:latin typeface="Times New Roman"/>
                <a:ea typeface="ヒラギノ明朝 ProN W3"/>
                <a:cs typeface="+mn-cs"/>
              </a:defRPr>
            </a:lvl6pPr>
            <a:lvl7pPr marL="2743200" algn="l" defTabSz="914400">
              <a:defRPr sz="1200">
                <a:solidFill>
                  <a:schemeClr val="tx1"/>
                </a:solidFill>
                <a:latin typeface="Times New Roman"/>
                <a:ea typeface="ヒラギノ明朝 ProN W3"/>
                <a:cs typeface="+mn-cs"/>
              </a:defRPr>
            </a:lvl7pPr>
            <a:lvl8pPr marL="3200400" algn="l" defTabSz="914400">
              <a:defRPr sz="1200">
                <a:solidFill>
                  <a:schemeClr val="tx1"/>
                </a:solidFill>
                <a:latin typeface="Times New Roman"/>
                <a:ea typeface="ヒラギノ明朝 ProN W3"/>
                <a:cs typeface="+mn-cs"/>
              </a:defRPr>
            </a:lvl8pPr>
            <a:lvl9pPr marL="3657600" algn="l" defTabSz="914400">
              <a:defRPr sz="1200">
                <a:solidFill>
                  <a:schemeClr val="tx1"/>
                </a:solidFill>
                <a:latin typeface="Times New Roman"/>
                <a:ea typeface="ヒラギノ明朝 ProN W3"/>
                <a:cs typeface="+mn-cs"/>
              </a:defRPr>
            </a:lvl9pPr>
          </a:lstStyle>
          <a:p>
            <a:pPr algn="r">
              <a:defRPr/>
            </a:pPr>
            <a:r>
              <a:rPr lang="en-US" sz="2000">
                <a:solidFill>
                  <a:srgbClr val="FFFFFF"/>
                </a:solidFill>
                <a:latin typeface="Avenir Medium"/>
              </a:rPr>
              <a:t>Session 01</a:t>
            </a:r>
            <a:endParaRPr lang="en-US" sz="2000">
              <a:solidFill>
                <a:srgbClr val="194C8D"/>
              </a:solidFill>
              <a:latin typeface="Avenir Medium"/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218914" y="4070350"/>
            <a:ext cx="259413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  <a:cs typeface="+mn-cs"/>
              </a:defRPr>
            </a:lvl1pPr>
            <a:lvl2pPr marL="457200" algn="l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  <a:cs typeface="+mn-cs"/>
              </a:defRPr>
            </a:lvl2pPr>
            <a:lvl3pPr marL="914400" algn="l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  <a:cs typeface="+mn-cs"/>
              </a:defRPr>
            </a:lvl3pPr>
            <a:lvl4pPr marL="1371600" algn="l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  <a:cs typeface="+mn-cs"/>
              </a:defRPr>
            </a:lvl4pPr>
            <a:lvl5pPr marL="1828800" algn="l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  <a:cs typeface="+mn-cs"/>
              </a:defRPr>
            </a:lvl5pPr>
            <a:lvl6pPr marL="2286000" algn="l" defTabSz="914400">
              <a:defRPr sz="1200">
                <a:solidFill>
                  <a:schemeClr val="tx1"/>
                </a:solidFill>
                <a:latin typeface="Times New Roman"/>
                <a:ea typeface="ヒラギノ明朝 ProN W3"/>
                <a:cs typeface="+mn-cs"/>
              </a:defRPr>
            </a:lvl6pPr>
            <a:lvl7pPr marL="2743200" algn="l" defTabSz="914400">
              <a:defRPr sz="1200">
                <a:solidFill>
                  <a:schemeClr val="tx1"/>
                </a:solidFill>
                <a:latin typeface="Times New Roman"/>
                <a:ea typeface="ヒラギノ明朝 ProN W3"/>
                <a:cs typeface="+mn-cs"/>
              </a:defRPr>
            </a:lvl7pPr>
            <a:lvl8pPr marL="3200400" algn="l" defTabSz="914400">
              <a:defRPr sz="1200">
                <a:solidFill>
                  <a:schemeClr val="tx1"/>
                </a:solidFill>
                <a:latin typeface="Times New Roman"/>
                <a:ea typeface="ヒラギノ明朝 ProN W3"/>
                <a:cs typeface="+mn-cs"/>
              </a:defRPr>
            </a:lvl8pPr>
            <a:lvl9pPr marL="3657600" algn="l" defTabSz="914400">
              <a:defRPr sz="1200">
                <a:solidFill>
                  <a:schemeClr val="tx1"/>
                </a:solidFill>
                <a:latin typeface="Times New Roman"/>
                <a:ea typeface="ヒラギノ明朝 ProN W3"/>
                <a:cs typeface="+mn-cs"/>
              </a:defRPr>
            </a:lvl9pPr>
          </a:lstStyle>
          <a:p>
            <a:pPr algn="r">
              <a:defRPr/>
            </a:pPr>
            <a:r>
              <a:rPr lang="en-US" sz="2000">
                <a:solidFill>
                  <a:srgbClr val="FFFFFF"/>
                </a:solidFill>
                <a:latin typeface="Avenir Medium"/>
              </a:rPr>
              <a:t>Presenter/Instructor:</a:t>
            </a:r>
            <a:endParaRPr lang="en-US" sz="2000">
              <a:solidFill>
                <a:srgbClr val="194C8D"/>
              </a:solidFill>
              <a:latin typeface="Avenir Medium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w="http://schemas.openxmlformats.org/wordprocessingml/2006/main" xmlns:m="http://schemas.openxmlformats.org/officeDocument/2006/math" xmlns="">
      <p:transition spd="slow" advClick="1">
        <p:fade thruBlk="0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 5"/>
          <p:cNvGraphicFramePr>
            <a:graphicFrameLocks/>
          </p:cNvGraphicFramePr>
          <p:nvPr/>
        </p:nvGraphicFramePr>
        <p:xfrm>
          <a:off x="-304800" y="1651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 bwMode="auto">
          <a:xfrm>
            <a:off x="612000" y="900000"/>
            <a:ext cx="8382000" cy="652359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GB" sz="2800" dirty="0" smtClean="0">
                <a:solidFill>
                  <a:srgbClr val="174C8E"/>
                </a:solidFill>
                <a:latin typeface="Arial"/>
                <a:cs typeface="Arial"/>
              </a:rPr>
              <a:t>Community </a:t>
            </a:r>
            <a:r>
              <a:rPr lang="en-GB" sz="2800" dirty="0">
                <a:solidFill>
                  <a:srgbClr val="174C8E"/>
                </a:solidFill>
                <a:latin typeface="Arial"/>
                <a:cs typeface="Arial"/>
              </a:rPr>
              <a:t>Responder Potential</a:t>
            </a:r>
            <a:endParaRPr dirty="0"/>
          </a:p>
        </p:txBody>
      </p:sp>
      <p:sp>
        <p:nvSpPr>
          <p:cNvPr id="7" name="Pfeil: gebogen 6"/>
          <p:cNvSpPr/>
          <p:nvPr/>
        </p:nvSpPr>
        <p:spPr bwMode="auto">
          <a:xfrm rot="6073279">
            <a:off x="541069" y="1454437"/>
            <a:ext cx="4407356" cy="4405047"/>
          </a:xfrm>
          <a:prstGeom prst="circularArrow">
            <a:avLst>
              <a:gd name="adj1" fmla="val 4902"/>
              <a:gd name="adj2" fmla="val 816753"/>
              <a:gd name="adj3" fmla="val 6295469"/>
              <a:gd name="adj4" fmla="val 10140218"/>
              <a:gd name="adj5" fmla="val 6171"/>
            </a:avLst>
          </a:prstGeom>
          <a:solidFill>
            <a:srgbClr val="0070C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200" b="0" i="0" u="none" strike="noStrike" cap="none">
              <a:ln>
                <a:noFill/>
              </a:ln>
              <a:solidFill>
                <a:srgbClr val="000000"/>
              </a:solidFill>
              <a:latin typeface="Times New Roman"/>
              <a:ea typeface="ヒラギノ明朝 ProN W3"/>
              <a:cs typeface="ヒラギノ明朝 ProN W3"/>
            </a:endParaRPr>
          </a:p>
        </p:txBody>
      </p:sp>
      <p:sp>
        <p:nvSpPr>
          <p:cNvPr id="10" name="Textfeld 9"/>
          <p:cNvSpPr txBox="1"/>
          <p:nvPr/>
        </p:nvSpPr>
        <p:spPr bwMode="auto">
          <a:xfrm>
            <a:off x="4838603" y="1745139"/>
            <a:ext cx="399595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85838" indent="-3175">
              <a:spcBef>
                <a:spcPts val="800"/>
              </a:spcBef>
              <a:buSzPct val="100000"/>
              <a:defRPr/>
            </a:pPr>
            <a:r>
              <a:rPr lang="en-IE" sz="2000" dirty="0" smtClean="0">
                <a:solidFill>
                  <a:srgbClr val="194C8D"/>
                </a:solidFill>
                <a:latin typeface="Arial"/>
                <a:ea typeface="+mn-ea"/>
                <a:cs typeface="Arial"/>
              </a:rPr>
              <a:t>found at or near surface</a:t>
            </a:r>
          </a:p>
          <a:p>
            <a:pPr marL="985838" indent="-3175">
              <a:spcBef>
                <a:spcPts val="800"/>
              </a:spcBef>
              <a:buSzPct val="100000"/>
              <a:defRPr/>
            </a:pPr>
            <a:endParaRPr lang="en-IE" sz="2000" dirty="0" smtClean="0">
              <a:solidFill>
                <a:srgbClr val="194C8D"/>
              </a:solidFill>
              <a:latin typeface="Arial"/>
              <a:ea typeface="+mn-ea"/>
              <a:cs typeface="Arial"/>
            </a:endParaRPr>
          </a:p>
          <a:p>
            <a:pPr marL="985838" indent="-3175">
              <a:spcBef>
                <a:spcPts val="800"/>
              </a:spcBef>
              <a:buSzPct val="100000"/>
              <a:defRPr/>
            </a:pPr>
            <a:r>
              <a:rPr lang="en-IE" sz="2000" dirty="0">
                <a:solidFill>
                  <a:srgbClr val="194C8D"/>
                </a:solidFill>
                <a:latin typeface="Arial"/>
                <a:ea typeface="+mn-ea"/>
                <a:cs typeface="Arial"/>
              </a:rPr>
              <a:t>l</a:t>
            </a:r>
            <a:r>
              <a:rPr lang="en-IE" sz="2000" dirty="0" smtClean="0">
                <a:solidFill>
                  <a:srgbClr val="194C8D"/>
                </a:solidFill>
                <a:latin typeface="Arial"/>
                <a:ea typeface="+mn-ea"/>
                <a:cs typeface="Arial"/>
              </a:rPr>
              <a:t>ightly trapped</a:t>
            </a:r>
          </a:p>
          <a:p>
            <a:pPr marL="985838" indent="-3175">
              <a:spcBef>
                <a:spcPts val="800"/>
              </a:spcBef>
              <a:buSzPct val="100000"/>
              <a:defRPr/>
            </a:pPr>
            <a:endParaRPr lang="de-DE" sz="2000" dirty="0">
              <a:solidFill>
                <a:srgbClr val="194C8D"/>
              </a:solidFill>
              <a:latin typeface="Arial"/>
              <a:ea typeface="+mn-ea"/>
              <a:cs typeface="Arial"/>
            </a:endParaRPr>
          </a:p>
          <a:p>
            <a:pPr marL="269875">
              <a:spcBef>
                <a:spcPts val="800"/>
              </a:spcBef>
              <a:buSzPct val="100000"/>
              <a:defRPr/>
            </a:pPr>
            <a:r>
              <a:rPr lang="de-DE" sz="2000" b="1" dirty="0" smtClean="0">
                <a:solidFill>
                  <a:srgbClr val="194C8D"/>
                </a:solidFill>
                <a:latin typeface="Arial"/>
                <a:ea typeface="+mn-ea"/>
                <a:cs typeface="Arial"/>
              </a:rPr>
              <a:t>	</a:t>
            </a:r>
            <a:r>
              <a:rPr lang="en-IE" sz="2000" dirty="0" smtClean="0">
                <a:solidFill>
                  <a:srgbClr val="194C8D"/>
                </a:solidFill>
                <a:latin typeface="Arial"/>
                <a:ea typeface="+mn-ea"/>
                <a:cs typeface="Arial"/>
              </a:rPr>
              <a:t>trapped in void spaces</a:t>
            </a:r>
          </a:p>
          <a:p>
            <a:pPr marL="612775" indent="-342900">
              <a:spcBef>
                <a:spcPts val="800"/>
              </a:spcBef>
              <a:buSzPct val="100000"/>
              <a:buFont typeface="Wingdings"/>
              <a:buChar char=""/>
              <a:defRPr/>
            </a:pPr>
            <a:endParaRPr lang="en-IE" sz="2000" b="1" dirty="0" smtClean="0">
              <a:solidFill>
                <a:srgbClr val="194C8D"/>
              </a:solidFill>
              <a:latin typeface="Arial"/>
              <a:ea typeface="+mn-ea"/>
              <a:cs typeface="Arial"/>
            </a:endParaRPr>
          </a:p>
          <a:p>
            <a:pPr marL="612775" indent="-342900">
              <a:spcBef>
                <a:spcPts val="800"/>
              </a:spcBef>
              <a:buSzPct val="100000"/>
              <a:buFont typeface="Wingdings"/>
              <a:buChar char=""/>
              <a:defRPr/>
            </a:pPr>
            <a:r>
              <a:rPr lang="en-IE" sz="2000" b="1" dirty="0" smtClean="0">
                <a:solidFill>
                  <a:srgbClr val="194C8D"/>
                </a:solidFill>
                <a:latin typeface="Arial"/>
                <a:ea typeface="+mn-ea"/>
                <a:cs typeface="Arial"/>
              </a:rPr>
              <a:t>up to 85 % of possible victims can be helped by </a:t>
            </a:r>
            <a:r>
              <a:rPr lang="en-IE" sz="2000" b="1" dirty="0" smtClean="0">
                <a:solidFill>
                  <a:srgbClr val="194C8D"/>
                </a:solidFill>
                <a:latin typeface="Arial"/>
                <a:ea typeface="+mn-ea"/>
                <a:cs typeface="Arial"/>
              </a:rPr>
              <a:t>Community</a:t>
            </a:r>
            <a:r>
              <a:rPr lang="en-IE" sz="2000" b="1" dirty="0" smtClean="0">
                <a:solidFill>
                  <a:srgbClr val="194C8D"/>
                </a:solidFill>
                <a:latin typeface="Arial"/>
                <a:ea typeface="+mn-ea"/>
                <a:cs typeface="Arial"/>
              </a:rPr>
              <a:t> Responders!</a:t>
            </a:r>
            <a:endParaRPr lang="en-I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3999" y="1755828"/>
            <a:ext cx="480672" cy="34862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6817" y="2636912"/>
            <a:ext cx="435495" cy="286162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6788" y="3449582"/>
            <a:ext cx="424412" cy="3165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638800" y="3401961"/>
            <a:ext cx="2133600" cy="21336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 bwMode="auto">
          <a:xfrm>
            <a:off x="6400800" y="5225845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000" i="1">
                <a:solidFill>
                  <a:srgbClr val="194C8D"/>
                </a:solidFill>
                <a:latin typeface="Arial"/>
                <a:cs typeface="Arial"/>
              </a:rPr>
              <a:t>... 5 minutes </a:t>
            </a:r>
            <a:r>
              <a:rPr lang="de-DE" sz="1800" i="1">
                <a:solidFill>
                  <a:srgbClr val="194C8D"/>
                </a:solidFill>
                <a:latin typeface="Arial"/>
                <a:cs typeface="Arial"/>
              </a:rPr>
              <a:t>…</a:t>
            </a:r>
            <a:endParaRPr lang="de-DE" i="1">
              <a:latin typeface="Arial"/>
              <a:cs typeface="Arial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 bwMode="auto">
          <a:xfrm>
            <a:off x="522450" y="990600"/>
            <a:ext cx="8382000" cy="652359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GB" sz="2800">
                <a:solidFill>
                  <a:srgbClr val="174C8E"/>
                </a:solidFill>
                <a:latin typeface="Arial"/>
                <a:cs typeface="Arial"/>
              </a:rPr>
              <a:t>Brainstorming:</a:t>
            </a:r>
            <a:endParaRPr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22450" y="1752599"/>
            <a:ext cx="7924800" cy="1752599"/>
          </a:xfrm>
          <a:prstGeom prst="rect">
            <a:avLst/>
          </a:prstGeom>
          <a:noFill/>
          <a:ln>
            <a:noFill/>
          </a:ln>
        </p:spPr>
        <p:txBody>
          <a:bodyPr lIns="50800" tIns="50800" bIns="50800"/>
          <a:lstStyle>
            <a:lvl1pPr marL="496888" indent="-4572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9pPr>
          </a:lstStyle>
          <a:p>
            <a:pPr>
              <a:spcBef>
                <a:spcPts val="800"/>
              </a:spcBef>
              <a:buSzPct val="100000"/>
              <a:buFont typeface="Wingdings"/>
              <a:buChar char="§"/>
              <a:defRPr/>
            </a:pPr>
            <a:endParaRPr lang="en-US" sz="2800">
              <a:solidFill>
                <a:srgbClr val="194C8D"/>
              </a:solidFill>
              <a:latin typeface="Arial"/>
              <a:cs typeface="Arial"/>
            </a:endParaRPr>
          </a:p>
          <a:p>
            <a:pPr marL="628650" indent="-358775">
              <a:spcBef>
                <a:spcPts val="800"/>
              </a:spcBef>
              <a:buSzPct val="100000"/>
              <a:buFont typeface="Wingdings"/>
              <a:buChar char="q"/>
              <a:defRPr/>
            </a:pPr>
            <a:r>
              <a:rPr lang="en-US" sz="2400">
                <a:solidFill>
                  <a:srgbClr val="194C8D"/>
                </a:solidFill>
                <a:latin typeface="Arial"/>
                <a:ea typeface="+mn-ea"/>
                <a:cs typeface="Arial"/>
              </a:rPr>
              <a:t>Why is it so difficult to rescue people who are trapped in voids within buildings?</a:t>
            </a:r>
            <a:endParaRPr/>
          </a:p>
          <a:p>
            <a:pPr marL="39687" indent="0">
              <a:spcBef>
                <a:spcPts val="800"/>
              </a:spcBef>
              <a:buSzPct val="100000"/>
              <a:defRPr/>
            </a:pPr>
            <a:endParaRPr lang="en-US" sz="2800">
              <a:solidFill>
                <a:srgbClr val="194C8D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 txBox="1">
            <a:spLocks noChangeArrowheads="1"/>
          </p:cNvSpPr>
          <p:nvPr/>
        </p:nvSpPr>
        <p:spPr bwMode="auto">
          <a:xfrm>
            <a:off x="152400" y="1828101"/>
            <a:ext cx="8915400" cy="4191000"/>
          </a:xfrm>
          <a:prstGeom prst="rect">
            <a:avLst/>
          </a:prstGeom>
          <a:noFill/>
          <a:ln>
            <a:noFill/>
          </a:ln>
        </p:spPr>
        <p:txBody>
          <a:bodyPr lIns="50800" tIns="50800" bIns="50800"/>
          <a:lstStyle>
            <a:lvl1pPr marL="342900" indent="-3429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1pPr>
            <a:lvl2pPr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2pPr>
            <a:lvl3pPr marL="1371600" indent="-4572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9pPr>
          </a:lstStyle>
          <a:p>
            <a:pPr marL="982663" lvl="2" indent="-354013">
              <a:spcBef>
                <a:spcPts val="800"/>
              </a:spcBef>
              <a:buSzPct val="100000"/>
              <a:buFont typeface="Wingdings"/>
              <a:buChar char="q"/>
              <a:defRPr/>
            </a:pPr>
            <a:r>
              <a:rPr lang="en-US" sz="2400">
                <a:solidFill>
                  <a:srgbClr val="174C8E"/>
                </a:solidFill>
                <a:latin typeface="Arial"/>
                <a:ea typeface="+mn-ea"/>
                <a:cs typeface="Arial"/>
              </a:rPr>
              <a:t>Mud brick, un-reinforced masonry</a:t>
            </a:r>
            <a:endParaRPr/>
          </a:p>
          <a:p>
            <a:pPr marL="982663" lvl="2" indent="-354013">
              <a:spcBef>
                <a:spcPts val="800"/>
              </a:spcBef>
              <a:buSzPct val="100000"/>
              <a:buFont typeface="Wingdings"/>
              <a:buChar char="q"/>
              <a:defRPr/>
            </a:pPr>
            <a:r>
              <a:rPr lang="en-US" sz="2400">
                <a:solidFill>
                  <a:srgbClr val="174C8E"/>
                </a:solidFill>
                <a:latin typeface="Arial"/>
                <a:ea typeface="+mn-ea"/>
                <a:cs typeface="Arial"/>
              </a:rPr>
              <a:t>Light timber or bamboo frame</a:t>
            </a:r>
            <a:endParaRPr/>
          </a:p>
          <a:p>
            <a:pPr marL="982663" lvl="2" indent="-354013">
              <a:spcBef>
                <a:spcPts val="800"/>
              </a:spcBef>
              <a:buSzPct val="100000"/>
              <a:buFont typeface="Wingdings"/>
              <a:buChar char="q"/>
              <a:defRPr/>
            </a:pPr>
            <a:r>
              <a:rPr lang="en-US" sz="2400">
                <a:solidFill>
                  <a:srgbClr val="174C8E"/>
                </a:solidFill>
                <a:latin typeface="Arial"/>
                <a:ea typeface="+mn-ea"/>
                <a:cs typeface="Arial"/>
              </a:rPr>
              <a:t>Reinforced masonry</a:t>
            </a:r>
            <a:endParaRPr/>
          </a:p>
          <a:p>
            <a:pPr marL="982663" lvl="2" indent="-354013">
              <a:spcBef>
                <a:spcPts val="800"/>
              </a:spcBef>
              <a:buSzPct val="100000"/>
              <a:buFont typeface="Wingdings"/>
              <a:buChar char="q"/>
              <a:defRPr/>
            </a:pPr>
            <a:r>
              <a:rPr lang="en-US" sz="2400">
                <a:solidFill>
                  <a:srgbClr val="174C8E"/>
                </a:solidFill>
                <a:latin typeface="Arial"/>
                <a:ea typeface="+mn-ea"/>
                <a:cs typeface="Arial"/>
              </a:rPr>
              <a:t>Concrete framed </a:t>
            </a:r>
            <a:endParaRPr/>
          </a:p>
          <a:p>
            <a:pPr marL="982663" lvl="2" indent="-354013">
              <a:spcBef>
                <a:spcPts val="800"/>
              </a:spcBef>
              <a:buSzPct val="100000"/>
              <a:buFont typeface="Wingdings"/>
              <a:buChar char="q"/>
              <a:defRPr/>
            </a:pPr>
            <a:r>
              <a:rPr lang="en-US" sz="2400">
                <a:solidFill>
                  <a:srgbClr val="174C8E"/>
                </a:solidFill>
                <a:latin typeface="Arial"/>
                <a:ea typeface="+mn-ea"/>
                <a:cs typeface="Arial"/>
              </a:rPr>
              <a:t>Monolithic concrete, precast sections</a:t>
            </a:r>
            <a:endParaRPr/>
          </a:p>
          <a:p>
            <a:pPr marL="914400" lvl="2" indent="0">
              <a:spcBef>
                <a:spcPts val="800"/>
              </a:spcBef>
              <a:buSzPct val="100000"/>
              <a:defRPr/>
            </a:pPr>
            <a:endParaRPr lang="en-US" sz="2400">
              <a:solidFill>
                <a:srgbClr val="194C8D"/>
              </a:solidFill>
              <a:latin typeface="Arial"/>
              <a:cs typeface="Arial"/>
            </a:endParaRPr>
          </a:p>
          <a:p>
            <a:pPr lvl="1">
              <a:spcBef>
                <a:spcPts val="800"/>
              </a:spcBef>
              <a:buSzPct val="100000"/>
              <a:defRPr/>
            </a:pPr>
            <a:r>
              <a:rPr lang="en-US" sz="2400">
                <a:solidFill>
                  <a:srgbClr val="194C8D"/>
                </a:solidFill>
                <a:latin typeface="Arial"/>
                <a:cs typeface="Arial"/>
              </a:rPr>
              <a:t>Each construction type often collapses in predicted ways, leaving patterns of hazards…</a:t>
            </a:r>
            <a:endParaRPr/>
          </a:p>
          <a:p>
            <a:pPr lvl="1">
              <a:spcBef>
                <a:spcPts val="800"/>
              </a:spcBef>
              <a:buSzPct val="100000"/>
              <a:defRPr/>
            </a:pPr>
            <a:r>
              <a:rPr lang="en-US" sz="2400">
                <a:solidFill>
                  <a:srgbClr val="194C8D"/>
                </a:solidFill>
                <a:latin typeface="Arial"/>
                <a:cs typeface="Arial"/>
              </a:rPr>
              <a:t>		</a:t>
            </a:r>
            <a:r>
              <a:rPr lang="en-US" sz="2400" b="1">
                <a:solidFill>
                  <a:srgbClr val="194C8D"/>
                </a:solidFill>
                <a:latin typeface="Arial"/>
                <a:cs typeface="Arial"/>
              </a:rPr>
              <a:t>…and voids where people can be rescued!</a:t>
            </a:r>
            <a:endParaRPr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 bwMode="auto">
          <a:xfrm>
            <a:off x="612000" y="900000"/>
            <a:ext cx="8382000" cy="652359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GB" sz="2800">
                <a:solidFill>
                  <a:srgbClr val="174C8E"/>
                </a:solidFill>
                <a:latin typeface="Arial"/>
                <a:cs typeface="Arial"/>
              </a:rPr>
              <a:t>Building Constructions: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5363" name="Picture 7" descr="IMG0040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3489325" y="1676400"/>
            <a:ext cx="4943475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 bwMode="auto">
          <a:xfrm>
            <a:off x="612000" y="900000"/>
            <a:ext cx="7910350" cy="652359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AU" sz="2800">
                <a:solidFill>
                  <a:srgbClr val="174C8E"/>
                </a:solidFill>
                <a:latin typeface="Arial"/>
                <a:cs typeface="Arial"/>
              </a:rPr>
              <a:t>Typical Collapse Patterns</a:t>
            </a:r>
            <a:r>
              <a:rPr lang="en-GB" sz="2800">
                <a:solidFill>
                  <a:srgbClr val="174C8E"/>
                </a:solidFill>
                <a:latin typeface="Arial"/>
                <a:cs typeface="Arial"/>
              </a:rPr>
              <a:t>:</a:t>
            </a:r>
            <a:endParaRPr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52400" y="1828101"/>
            <a:ext cx="3276600" cy="4191000"/>
          </a:xfrm>
          <a:prstGeom prst="rect">
            <a:avLst/>
          </a:prstGeom>
          <a:noFill/>
          <a:ln>
            <a:noFill/>
          </a:ln>
        </p:spPr>
        <p:txBody>
          <a:bodyPr lIns="50800" tIns="50800" bIns="50800"/>
          <a:lstStyle>
            <a:lvl1pPr marL="342900" indent="-3429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1pPr>
            <a:lvl2pPr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2pPr>
            <a:lvl3pPr marL="1371600" indent="-4572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9pPr>
          </a:lstStyle>
          <a:p>
            <a:pPr marL="982663" lvl="2" indent="-354013">
              <a:spcBef>
                <a:spcPts val="800"/>
              </a:spcBef>
              <a:buSzPct val="100000"/>
              <a:buFont typeface="Wingdings"/>
              <a:buChar char="q"/>
              <a:defRPr/>
            </a:pPr>
            <a:r>
              <a:rPr lang="en-US" sz="2400">
                <a:solidFill>
                  <a:srgbClr val="174C8E"/>
                </a:solidFill>
                <a:latin typeface="Arial"/>
                <a:ea typeface="+mn-ea"/>
                <a:cs typeface="Arial"/>
              </a:rPr>
              <a:t>Lean-to</a:t>
            </a:r>
            <a:endParaRPr/>
          </a:p>
          <a:p>
            <a:pPr marL="982663" lvl="2" indent="-354013">
              <a:spcBef>
                <a:spcPts val="800"/>
              </a:spcBef>
              <a:buSzPct val="100000"/>
              <a:buFont typeface="Wingdings"/>
              <a:buChar char="q"/>
              <a:defRPr/>
            </a:pPr>
            <a:r>
              <a:rPr lang="en-US" sz="2400">
                <a:solidFill>
                  <a:srgbClr val="174C8E"/>
                </a:solidFill>
                <a:latin typeface="Arial"/>
                <a:ea typeface="+mn-ea"/>
                <a:cs typeface="Arial"/>
              </a:rPr>
              <a:t>Cantilever</a:t>
            </a:r>
            <a:endParaRPr/>
          </a:p>
          <a:p>
            <a:pPr marL="982663" lvl="2" indent="-354013">
              <a:spcBef>
                <a:spcPts val="800"/>
              </a:spcBef>
              <a:buSzPct val="100000"/>
              <a:buFont typeface="Wingdings"/>
              <a:buChar char="q"/>
              <a:defRPr/>
            </a:pPr>
            <a:r>
              <a:rPr lang="en-US" sz="2400">
                <a:solidFill>
                  <a:srgbClr val="174C8E"/>
                </a:solidFill>
                <a:latin typeface="Arial"/>
                <a:ea typeface="+mn-ea"/>
                <a:cs typeface="Arial"/>
              </a:rPr>
              <a:t>Pancake</a:t>
            </a:r>
            <a:endParaRPr/>
          </a:p>
          <a:p>
            <a:pPr marL="982663" lvl="2" indent="-354013">
              <a:spcBef>
                <a:spcPts val="800"/>
              </a:spcBef>
              <a:buSzPct val="100000"/>
              <a:buFont typeface="Wingdings"/>
              <a:buChar char="q"/>
              <a:defRPr/>
            </a:pPr>
            <a:r>
              <a:rPr lang="en-US" sz="2400">
                <a:solidFill>
                  <a:srgbClr val="174C8E"/>
                </a:solidFill>
                <a:latin typeface="Arial"/>
                <a:ea typeface="+mn-ea"/>
                <a:cs typeface="Arial"/>
              </a:rPr>
              <a:t>V-type</a:t>
            </a:r>
            <a:endParaRPr/>
          </a:p>
          <a:p>
            <a:pPr marL="982663" lvl="2" indent="-354013">
              <a:spcBef>
                <a:spcPts val="800"/>
              </a:spcBef>
              <a:buSzPct val="100000"/>
              <a:buFont typeface="Wingdings"/>
              <a:buChar char="q"/>
              <a:defRPr/>
            </a:pPr>
            <a:r>
              <a:rPr lang="en-US" sz="2400">
                <a:solidFill>
                  <a:srgbClr val="174C8E"/>
                </a:solidFill>
                <a:latin typeface="Arial"/>
                <a:ea typeface="+mn-ea"/>
                <a:cs typeface="Arial"/>
              </a:rPr>
              <a:t>A-frame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386" name="Picture 7" descr="wall 6"/>
          <p:cNvPicPr>
            <a:picLocks noChangeAspect="1" noChangeArrowheads="1"/>
          </p:cNvPicPr>
          <p:nvPr/>
        </p:nvPicPr>
        <p:blipFill>
          <a:blip r:embed="rId2"/>
          <a:srcRect l="13278" t="7286" r="11272"/>
          <a:stretch/>
        </p:blipFill>
        <p:spPr bwMode="auto">
          <a:xfrm>
            <a:off x="4191000" y="1066800"/>
            <a:ext cx="4800600" cy="4943475"/>
          </a:xfrm>
          <a:prstGeom prst="rect">
            <a:avLst/>
          </a:prstGeom>
          <a:noFill/>
          <a:ln>
            <a:noFill/>
          </a:ln>
        </p:spPr>
      </p:pic>
      <p:sp>
        <p:nvSpPr>
          <p:cNvPr id="16387" name="Rectangle 3"/>
          <p:cNvSpPr txBox="1">
            <a:spLocks noChangeArrowheads="1"/>
          </p:cNvSpPr>
          <p:nvPr/>
        </p:nvSpPr>
        <p:spPr bwMode="auto">
          <a:xfrm>
            <a:off x="152400" y="1828800"/>
            <a:ext cx="6417228" cy="3157641"/>
          </a:xfrm>
          <a:prstGeom prst="rect">
            <a:avLst/>
          </a:prstGeom>
          <a:noFill/>
          <a:ln>
            <a:noFill/>
          </a:ln>
        </p:spPr>
        <p:txBody>
          <a:bodyPr lIns="50800" tIns="50800" bIns="50800"/>
          <a:lstStyle>
            <a:lvl1pPr marL="342900" indent="-3429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9pPr>
          </a:lstStyle>
          <a:p>
            <a:pPr marL="982663" lvl="2" indent="-354013">
              <a:spcBef>
                <a:spcPts val="800"/>
              </a:spcBef>
              <a:buSzPct val="100000"/>
              <a:buFont typeface="Wingdings"/>
              <a:buChar char="q"/>
              <a:defRPr/>
            </a:pPr>
            <a:r>
              <a:rPr lang="en-US" sz="2400">
                <a:solidFill>
                  <a:srgbClr val="174C8E"/>
                </a:solidFill>
                <a:latin typeface="Arial"/>
                <a:ea typeface="+mn-ea"/>
                <a:cs typeface="Arial"/>
              </a:rPr>
              <a:t>Floor/wall connection at one end fails</a:t>
            </a:r>
            <a:endParaRPr/>
          </a:p>
          <a:p>
            <a:pPr marL="982663" lvl="2" indent="-354013">
              <a:spcBef>
                <a:spcPts val="800"/>
              </a:spcBef>
              <a:buSzPct val="100000"/>
              <a:buFont typeface="Wingdings"/>
              <a:buChar char="q"/>
              <a:defRPr/>
            </a:pPr>
            <a:r>
              <a:rPr lang="en-US" sz="2400">
                <a:solidFill>
                  <a:srgbClr val="174C8E"/>
                </a:solidFill>
                <a:latin typeface="Arial"/>
                <a:ea typeface="+mn-ea"/>
                <a:cs typeface="Arial"/>
              </a:rPr>
              <a:t>Debris supported by the remaining wall</a:t>
            </a:r>
            <a:endParaRPr/>
          </a:p>
          <a:p>
            <a:pPr marL="982663" lvl="2" indent="-354013">
              <a:spcBef>
                <a:spcPts val="800"/>
              </a:spcBef>
              <a:buSzPct val="100000"/>
              <a:buFont typeface="Wingdings"/>
              <a:buChar char="q"/>
              <a:defRPr/>
            </a:pPr>
            <a:r>
              <a:rPr lang="en-US" sz="2400">
                <a:solidFill>
                  <a:srgbClr val="174C8E"/>
                </a:solidFill>
                <a:latin typeface="Arial"/>
                <a:ea typeface="+mn-ea"/>
                <a:cs typeface="Arial"/>
              </a:rPr>
              <a:t>Large but unstable voids</a:t>
            </a:r>
            <a:endParaRPr/>
          </a:p>
          <a:p>
            <a:pPr marL="982663" lvl="2" indent="-354013">
              <a:spcBef>
                <a:spcPts val="800"/>
              </a:spcBef>
              <a:buSzPct val="100000"/>
              <a:buFont typeface="Wingdings"/>
              <a:buChar char="q"/>
              <a:defRPr/>
            </a:pPr>
            <a:r>
              <a:rPr lang="en-US" sz="2400">
                <a:solidFill>
                  <a:srgbClr val="174C8E"/>
                </a:solidFill>
                <a:latin typeface="Arial"/>
                <a:ea typeface="+mn-ea"/>
                <a:cs typeface="Arial"/>
              </a:rPr>
              <a:t>Victims in voids</a:t>
            </a:r>
            <a:endParaRPr/>
          </a:p>
          <a:p>
            <a:pPr marL="457200" lvl="1" indent="0">
              <a:spcBef>
                <a:spcPts val="800"/>
              </a:spcBef>
              <a:buSzPct val="100000"/>
              <a:defRPr/>
            </a:pPr>
            <a:endParaRPr lang="en-US" sz="2400">
              <a:solidFill>
                <a:srgbClr val="194C8D"/>
              </a:solidFill>
              <a:latin typeface="Arial"/>
              <a:cs typeface="Arial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 bwMode="auto">
          <a:xfrm>
            <a:off x="612000" y="900000"/>
            <a:ext cx="4506750" cy="652359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AU" sz="2800">
                <a:solidFill>
                  <a:srgbClr val="174C8E"/>
                </a:solidFill>
                <a:latin typeface="Arial"/>
                <a:cs typeface="Arial"/>
              </a:rPr>
              <a:t>Lean-to or supported</a:t>
            </a:r>
            <a:r>
              <a:rPr lang="en-GB" sz="2800">
                <a:solidFill>
                  <a:srgbClr val="174C8E"/>
                </a:solidFill>
                <a:latin typeface="Arial"/>
                <a:cs typeface="Arial"/>
              </a:rPr>
              <a:t>: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Picture 5" descr="wall 5"/>
          <p:cNvPicPr>
            <a:picLocks noChangeAspect="1" noChangeArrowheads="1"/>
          </p:cNvPicPr>
          <p:nvPr/>
        </p:nvPicPr>
        <p:blipFill>
          <a:blip r:embed="rId2"/>
          <a:srcRect l="20595" t="10262" r="10266"/>
          <a:stretch/>
        </p:blipFill>
        <p:spPr bwMode="auto">
          <a:xfrm>
            <a:off x="4040188" y="1447800"/>
            <a:ext cx="5027612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17411" name="Rectangle 3"/>
          <p:cNvSpPr txBox="1">
            <a:spLocks noChangeArrowheads="1"/>
          </p:cNvSpPr>
          <p:nvPr/>
        </p:nvSpPr>
        <p:spPr bwMode="auto">
          <a:xfrm>
            <a:off x="152400" y="1828101"/>
            <a:ext cx="6096000" cy="2743899"/>
          </a:xfrm>
          <a:prstGeom prst="rect">
            <a:avLst/>
          </a:prstGeom>
          <a:noFill/>
          <a:ln>
            <a:noFill/>
          </a:ln>
        </p:spPr>
        <p:txBody>
          <a:bodyPr lIns="50800" tIns="50800" bIns="50800"/>
          <a:lstStyle>
            <a:defPPr>
              <a:defRPr lang="en-US"/>
            </a:defPPr>
            <a:lvl1pPr marL="342900" indent="-342900"/>
            <a:lvl2pPr/>
            <a:lvl3pPr marL="982663" lvl="2" indent="-354013">
              <a:spcBef>
                <a:spcPts val="800"/>
              </a:spcBef>
              <a:buSzPct val="100000"/>
              <a:buFont typeface="Wingdings"/>
              <a:buChar char="q"/>
              <a:defRPr sz="2400">
                <a:solidFill>
                  <a:srgbClr val="174C8E"/>
                </a:solidFill>
                <a:latin typeface="Arial"/>
                <a:ea typeface="+mn-ea"/>
                <a:cs typeface="Arial"/>
              </a:defRPr>
            </a:lvl3pPr>
            <a:lvl4pPr marL="1600200" indent="-228600"/>
            <a:lvl5pPr marL="2057400" indent="-228600"/>
            <a:lvl6pPr marL="2514600" indent="-228600">
              <a:spcBef>
                <a:spcPts val="0"/>
              </a:spcBef>
              <a:spcAft>
                <a:spcPts val="0"/>
              </a:spcAft>
            </a:lvl6pPr>
            <a:lvl7pPr marL="2971800" indent="-228600">
              <a:spcBef>
                <a:spcPts val="0"/>
              </a:spcBef>
              <a:spcAft>
                <a:spcPts val="0"/>
              </a:spcAft>
            </a:lvl7pPr>
            <a:lvl8pPr marL="3429000" indent="-228600">
              <a:spcBef>
                <a:spcPts val="0"/>
              </a:spcBef>
              <a:spcAft>
                <a:spcPts val="0"/>
              </a:spcAft>
            </a:lvl8pPr>
            <a:lvl9pPr marL="3886200" indent="-228600">
              <a:spcBef>
                <a:spcPts val="0"/>
              </a:spcBef>
              <a:spcAft>
                <a:spcPts val="0"/>
              </a:spcAft>
            </a:lvl9pPr>
          </a:lstStyle>
          <a:p>
            <a:pPr lvl="2">
              <a:defRPr/>
            </a:pPr>
            <a:r>
              <a:rPr lang="en-US"/>
              <a:t>Floor is supported at one end only</a:t>
            </a:r>
            <a:endParaRPr/>
          </a:p>
          <a:p>
            <a:pPr lvl="2">
              <a:defRPr/>
            </a:pPr>
            <a:r>
              <a:rPr lang="en-US"/>
              <a:t>Victims not able to get down</a:t>
            </a:r>
            <a:endParaRPr/>
          </a:p>
          <a:p>
            <a:pPr lvl="2">
              <a:defRPr/>
            </a:pPr>
            <a:r>
              <a:rPr lang="en-US"/>
              <a:t>Debris is very unstable</a:t>
            </a:r>
            <a:endParaRPr/>
          </a:p>
          <a:p>
            <a:pPr lvl="2">
              <a:defRPr/>
            </a:pPr>
            <a:r>
              <a:rPr lang="en-US"/>
              <a:t>Strongest part next to the remaining wall</a:t>
            </a:r>
            <a:endParaRPr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 bwMode="auto">
          <a:xfrm>
            <a:off x="612000" y="900000"/>
            <a:ext cx="7910350" cy="652359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AU" sz="2800">
                <a:solidFill>
                  <a:srgbClr val="174C8E"/>
                </a:solidFill>
                <a:latin typeface="Arial"/>
                <a:cs typeface="Arial"/>
              </a:rPr>
              <a:t>Cantilever or hanging</a:t>
            </a:r>
            <a:r>
              <a:rPr lang="en-GB" sz="2800">
                <a:solidFill>
                  <a:srgbClr val="174C8E"/>
                </a:solidFill>
                <a:latin typeface="Arial"/>
                <a:cs typeface="Arial"/>
              </a:rPr>
              <a:t>: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Picture 5" descr="wall 7"/>
          <p:cNvPicPr>
            <a:picLocks noChangeAspect="1" noChangeArrowheads="1"/>
          </p:cNvPicPr>
          <p:nvPr/>
        </p:nvPicPr>
        <p:blipFill>
          <a:blip r:embed="rId3"/>
          <a:srcRect l="16350" t="31195" r="17290" b="12512"/>
          <a:stretch/>
        </p:blipFill>
        <p:spPr bwMode="auto">
          <a:xfrm>
            <a:off x="4044950" y="1196975"/>
            <a:ext cx="5099050" cy="4465638"/>
          </a:xfrm>
          <a:prstGeom prst="rect">
            <a:avLst/>
          </a:prstGeom>
          <a:noFill/>
          <a:ln>
            <a:noFill/>
          </a:ln>
        </p:spPr>
      </p:pic>
      <p:sp>
        <p:nvSpPr>
          <p:cNvPr id="18435" name="Rectangle 3"/>
          <p:cNvSpPr txBox="1">
            <a:spLocks noChangeArrowheads="1"/>
          </p:cNvSpPr>
          <p:nvPr/>
        </p:nvSpPr>
        <p:spPr bwMode="auto">
          <a:xfrm>
            <a:off x="152400" y="1828101"/>
            <a:ext cx="6477000" cy="3124200"/>
          </a:xfrm>
          <a:prstGeom prst="rect">
            <a:avLst/>
          </a:prstGeom>
          <a:noFill/>
          <a:ln>
            <a:noFill/>
          </a:ln>
        </p:spPr>
        <p:txBody>
          <a:bodyPr lIns="50800" tIns="50800" bIns="50800"/>
          <a:lstStyle>
            <a:lvl1pPr marL="342900" indent="-3429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9pPr>
          </a:lstStyle>
          <a:p>
            <a:pPr marL="982663" lvl="2" indent="-354013">
              <a:spcBef>
                <a:spcPts val="800"/>
              </a:spcBef>
              <a:buSzPct val="100000"/>
              <a:buFont typeface="Wingdings"/>
              <a:buChar char="q"/>
              <a:defRPr/>
            </a:pPr>
            <a:r>
              <a:rPr lang="en-US" sz="2400">
                <a:solidFill>
                  <a:srgbClr val="174C8E"/>
                </a:solidFill>
                <a:latin typeface="Arial"/>
                <a:ea typeface="+mn-ea"/>
                <a:cs typeface="Arial"/>
              </a:rPr>
              <a:t>Floor/wall connections fail at both ends</a:t>
            </a:r>
            <a:endParaRPr/>
          </a:p>
          <a:p>
            <a:pPr marL="982663" lvl="2" indent="-354013">
              <a:spcBef>
                <a:spcPts val="800"/>
              </a:spcBef>
              <a:buSzPct val="100000"/>
              <a:buFont typeface="Wingdings"/>
              <a:buChar char="q"/>
              <a:defRPr/>
            </a:pPr>
            <a:r>
              <a:rPr lang="en-US" sz="2400">
                <a:solidFill>
                  <a:srgbClr val="174C8E"/>
                </a:solidFill>
                <a:latin typeface="Arial"/>
                <a:ea typeface="+mn-ea"/>
                <a:cs typeface="Arial"/>
              </a:rPr>
              <a:t>Debris impact onto floors below </a:t>
            </a:r>
            <a:br>
              <a:rPr lang="en-US" sz="2400">
                <a:solidFill>
                  <a:srgbClr val="174C8E"/>
                </a:solidFill>
                <a:latin typeface="Arial"/>
                <a:ea typeface="+mn-ea"/>
                <a:cs typeface="Arial"/>
              </a:rPr>
            </a:br>
            <a:r>
              <a:rPr lang="en-US" sz="2400">
                <a:solidFill>
                  <a:srgbClr val="174C8E"/>
                </a:solidFill>
                <a:latin typeface="Arial"/>
                <a:ea typeface="+mn-ea"/>
                <a:cs typeface="Arial"/>
              </a:rPr>
              <a:t>causing further collapse</a:t>
            </a:r>
            <a:endParaRPr/>
          </a:p>
          <a:p>
            <a:pPr marL="982663" lvl="2" indent="-354013">
              <a:spcBef>
                <a:spcPts val="800"/>
              </a:spcBef>
              <a:buSzPct val="100000"/>
              <a:buFont typeface="Wingdings"/>
              <a:buChar char="q"/>
              <a:defRPr/>
            </a:pPr>
            <a:r>
              <a:rPr lang="en-US" sz="2400">
                <a:solidFill>
                  <a:srgbClr val="174C8E"/>
                </a:solidFill>
                <a:latin typeface="Arial"/>
                <a:ea typeface="+mn-ea"/>
                <a:cs typeface="Arial"/>
              </a:rPr>
              <a:t>Fairly stable</a:t>
            </a:r>
            <a:endParaRPr/>
          </a:p>
          <a:p>
            <a:pPr marL="982663" lvl="2" indent="-354013">
              <a:spcBef>
                <a:spcPts val="800"/>
              </a:spcBef>
              <a:buSzPct val="100000"/>
              <a:buFont typeface="Wingdings"/>
              <a:buChar char="q"/>
              <a:defRPr/>
            </a:pPr>
            <a:r>
              <a:rPr lang="en-US" sz="2400">
                <a:solidFill>
                  <a:srgbClr val="174C8E"/>
                </a:solidFill>
                <a:latin typeface="Arial"/>
                <a:ea typeface="+mn-ea"/>
                <a:cs typeface="Arial"/>
              </a:rPr>
              <a:t>No or few voids</a:t>
            </a:r>
            <a:endParaRPr/>
          </a:p>
          <a:p>
            <a:pPr marL="982663" lvl="2" indent="-354013">
              <a:spcBef>
                <a:spcPts val="800"/>
              </a:spcBef>
              <a:buSzPct val="100000"/>
              <a:buFont typeface="Wingdings"/>
              <a:buChar char="q"/>
              <a:defRPr/>
            </a:pPr>
            <a:r>
              <a:rPr lang="en-US" sz="2400">
                <a:solidFill>
                  <a:srgbClr val="174C8E"/>
                </a:solidFill>
                <a:latin typeface="Arial"/>
                <a:ea typeface="+mn-ea"/>
                <a:cs typeface="Arial"/>
              </a:rPr>
              <a:t>Not very survivable</a:t>
            </a:r>
            <a:endParaRPr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 bwMode="auto">
          <a:xfrm>
            <a:off x="612000" y="900000"/>
            <a:ext cx="7910350" cy="652359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AU" sz="2800">
                <a:solidFill>
                  <a:srgbClr val="174C8E"/>
                </a:solidFill>
                <a:latin typeface="Arial"/>
                <a:cs typeface="Arial"/>
              </a:rPr>
              <a:t>Pancake or total collapse</a:t>
            </a:r>
            <a:r>
              <a:rPr lang="en-GB" sz="2800">
                <a:solidFill>
                  <a:srgbClr val="174C8E"/>
                </a:solidFill>
                <a:latin typeface="Arial"/>
                <a:cs typeface="Arial"/>
              </a:rPr>
              <a:t>: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Picture 9" descr="wall 4"/>
          <p:cNvPicPr>
            <a:picLocks noChangeAspect="1" noChangeArrowheads="1"/>
          </p:cNvPicPr>
          <p:nvPr/>
        </p:nvPicPr>
        <p:blipFill>
          <a:blip r:embed="rId2"/>
          <a:srcRect l="6850" t="20291" r="6849" b="18840"/>
          <a:stretch/>
        </p:blipFill>
        <p:spPr bwMode="auto">
          <a:xfrm>
            <a:off x="4305300" y="1600200"/>
            <a:ext cx="476250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59" name="Rectangle 3"/>
          <p:cNvSpPr txBox="1">
            <a:spLocks noChangeArrowheads="1"/>
          </p:cNvSpPr>
          <p:nvPr/>
        </p:nvSpPr>
        <p:spPr bwMode="auto">
          <a:xfrm>
            <a:off x="152400" y="1828101"/>
            <a:ext cx="4343400" cy="2667000"/>
          </a:xfrm>
          <a:prstGeom prst="rect">
            <a:avLst/>
          </a:prstGeom>
          <a:noFill/>
          <a:ln>
            <a:noFill/>
          </a:ln>
        </p:spPr>
        <p:txBody>
          <a:bodyPr lIns="50800" tIns="50800" bIns="50800"/>
          <a:lstStyle>
            <a:lvl1pPr marL="342900" indent="-3429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9pPr>
          </a:lstStyle>
          <a:p>
            <a:pPr marL="982663" lvl="2" indent="-354013">
              <a:spcBef>
                <a:spcPts val="800"/>
              </a:spcBef>
              <a:buSzPct val="100000"/>
              <a:buFont typeface="Wingdings"/>
              <a:buChar char="q"/>
              <a:defRPr/>
            </a:pPr>
            <a:r>
              <a:rPr lang="en-US" sz="2400">
                <a:solidFill>
                  <a:srgbClr val="174C8E"/>
                </a:solidFill>
                <a:latin typeface="Arial"/>
                <a:ea typeface="+mn-ea"/>
                <a:cs typeface="Arial"/>
              </a:rPr>
              <a:t>Floor fails in the center</a:t>
            </a:r>
            <a:endParaRPr/>
          </a:p>
          <a:p>
            <a:pPr marL="982663" lvl="2" indent="-354013">
              <a:spcBef>
                <a:spcPts val="800"/>
              </a:spcBef>
              <a:buSzPct val="100000"/>
              <a:buFont typeface="Wingdings"/>
              <a:buChar char="q"/>
              <a:defRPr/>
            </a:pPr>
            <a:r>
              <a:rPr lang="en-US" sz="2400">
                <a:solidFill>
                  <a:srgbClr val="174C8E"/>
                </a:solidFill>
                <a:latin typeface="Arial"/>
                <a:ea typeface="+mn-ea"/>
                <a:cs typeface="Arial"/>
              </a:rPr>
              <a:t>Fairly stable</a:t>
            </a:r>
            <a:endParaRPr/>
          </a:p>
          <a:p>
            <a:pPr marL="982663" lvl="2" indent="-354013">
              <a:spcBef>
                <a:spcPts val="800"/>
              </a:spcBef>
              <a:buSzPct val="100000"/>
              <a:buFont typeface="Wingdings"/>
              <a:buChar char="q"/>
              <a:defRPr/>
            </a:pPr>
            <a:r>
              <a:rPr lang="en-US" sz="2400">
                <a:solidFill>
                  <a:srgbClr val="174C8E"/>
                </a:solidFill>
                <a:latin typeface="Arial"/>
                <a:ea typeface="+mn-ea"/>
                <a:cs typeface="Arial"/>
              </a:rPr>
              <a:t>Victims found in small voids below the floor and the debris on top of floor</a:t>
            </a:r>
            <a:endParaRPr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 bwMode="auto">
          <a:xfrm>
            <a:off x="612000" y="900000"/>
            <a:ext cx="7910350" cy="652359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AU" sz="2800">
                <a:solidFill>
                  <a:srgbClr val="174C8E"/>
                </a:solidFill>
                <a:latin typeface="Arial"/>
                <a:cs typeface="Arial"/>
              </a:rPr>
              <a:t>V-type collapse: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Picture 5" descr="wall 1"/>
          <p:cNvPicPr>
            <a:picLocks noChangeAspect="1" noChangeArrowheads="1"/>
          </p:cNvPicPr>
          <p:nvPr/>
        </p:nvPicPr>
        <p:blipFill>
          <a:blip r:embed="rId2"/>
          <a:srcRect l="6148" t="6154" r="6147" b="6153"/>
          <a:stretch/>
        </p:blipFill>
        <p:spPr bwMode="auto">
          <a:xfrm>
            <a:off x="4694238" y="1557337"/>
            <a:ext cx="4373562" cy="4462462"/>
          </a:xfrm>
          <a:prstGeom prst="rect">
            <a:avLst/>
          </a:prstGeom>
          <a:noFill/>
          <a:ln>
            <a:noFill/>
          </a:ln>
        </p:spPr>
      </p:pic>
      <p:sp>
        <p:nvSpPr>
          <p:cNvPr id="20482" name="Rectangle 3"/>
          <p:cNvSpPr txBox="1">
            <a:spLocks noChangeArrowheads="1"/>
          </p:cNvSpPr>
          <p:nvPr/>
        </p:nvSpPr>
        <p:spPr bwMode="auto">
          <a:xfrm>
            <a:off x="158692" y="1828101"/>
            <a:ext cx="4541838" cy="3048699"/>
          </a:xfrm>
          <a:prstGeom prst="rect">
            <a:avLst/>
          </a:prstGeom>
          <a:noFill/>
          <a:ln>
            <a:noFill/>
          </a:ln>
        </p:spPr>
        <p:txBody>
          <a:bodyPr lIns="50800" tIns="50800" bIns="50800"/>
          <a:lstStyle>
            <a:lvl1pPr marL="342900" indent="-3429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9pPr>
          </a:lstStyle>
          <a:p>
            <a:pPr marL="982663" lvl="2" indent="-354013">
              <a:spcBef>
                <a:spcPts val="800"/>
              </a:spcBef>
              <a:buSzPct val="100000"/>
              <a:buFont typeface="Wingdings"/>
              <a:buChar char="q"/>
              <a:defRPr/>
            </a:pPr>
            <a:r>
              <a:rPr lang="en-US" sz="2400">
                <a:solidFill>
                  <a:srgbClr val="174C8E"/>
                </a:solidFill>
                <a:latin typeface="Arial"/>
                <a:ea typeface="+mn-ea"/>
                <a:cs typeface="Arial"/>
              </a:rPr>
              <a:t>Floor/wall connections fail at both ends</a:t>
            </a:r>
            <a:endParaRPr/>
          </a:p>
          <a:p>
            <a:pPr marL="982663" lvl="2" indent="-354013">
              <a:spcBef>
                <a:spcPts val="800"/>
              </a:spcBef>
              <a:buSzPct val="100000"/>
              <a:buFont typeface="Wingdings"/>
              <a:buChar char="q"/>
              <a:defRPr/>
            </a:pPr>
            <a:r>
              <a:rPr lang="en-US" sz="2400">
                <a:solidFill>
                  <a:srgbClr val="174C8E"/>
                </a:solidFill>
                <a:latin typeface="Arial"/>
                <a:ea typeface="+mn-ea"/>
                <a:cs typeface="Arial"/>
              </a:rPr>
              <a:t>Interior load bearing wall or girder remains intact</a:t>
            </a:r>
            <a:endParaRPr/>
          </a:p>
          <a:p>
            <a:pPr marL="982663" lvl="2" indent="-354013">
              <a:spcBef>
                <a:spcPts val="800"/>
              </a:spcBef>
              <a:buSzPct val="100000"/>
              <a:buFont typeface="Wingdings"/>
              <a:buChar char="q"/>
              <a:defRPr/>
            </a:pPr>
            <a:r>
              <a:rPr lang="en-US" sz="2400">
                <a:solidFill>
                  <a:srgbClr val="174C8E"/>
                </a:solidFill>
                <a:latin typeface="Arial"/>
                <a:ea typeface="+mn-ea"/>
                <a:cs typeface="Arial"/>
              </a:rPr>
              <a:t>Fairly stable</a:t>
            </a:r>
            <a:endParaRPr/>
          </a:p>
          <a:p>
            <a:pPr marL="982663" lvl="2" indent="-354013">
              <a:spcBef>
                <a:spcPts val="800"/>
              </a:spcBef>
              <a:buSzPct val="100000"/>
              <a:buFont typeface="Wingdings"/>
              <a:buChar char="q"/>
              <a:defRPr/>
            </a:pPr>
            <a:r>
              <a:rPr lang="en-US" sz="2400">
                <a:solidFill>
                  <a:srgbClr val="174C8E"/>
                </a:solidFill>
                <a:latin typeface="Arial"/>
                <a:ea typeface="+mn-ea"/>
                <a:cs typeface="Arial"/>
              </a:rPr>
              <a:t>Victims in small voids below </a:t>
            </a:r>
            <a:endParaRPr/>
          </a:p>
          <a:p>
            <a:pPr marL="457200" lvl="1" indent="0">
              <a:spcBef>
                <a:spcPts val="800"/>
              </a:spcBef>
              <a:buSzPct val="100000"/>
              <a:defRPr/>
            </a:pPr>
            <a:endParaRPr lang="en-US" sz="2400">
              <a:solidFill>
                <a:srgbClr val="194C8D"/>
              </a:solidFill>
              <a:latin typeface="Arial"/>
              <a:cs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 bwMode="auto">
          <a:xfrm>
            <a:off x="612000" y="900000"/>
            <a:ext cx="7910350" cy="652359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AU" sz="2800">
                <a:solidFill>
                  <a:srgbClr val="174C8E"/>
                </a:solidFill>
                <a:latin typeface="Arial"/>
                <a:cs typeface="Arial"/>
              </a:rPr>
              <a:t>A-frame or tent collapse: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ChangeArrowheads="1"/>
          </p:cNvSpPr>
          <p:nvPr/>
        </p:nvSpPr>
        <p:spPr bwMode="auto">
          <a:xfrm>
            <a:off x="457200" y="304800"/>
            <a:ext cx="8229600" cy="5334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/>
          <a:lstStyle>
            <a:lvl1pPr marL="382588" indent="-3429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9pPr>
          </a:lstStyle>
          <a:p>
            <a:pPr>
              <a:spcBef>
                <a:spcPts val="800"/>
              </a:spcBef>
              <a:buClr>
                <a:schemeClr val="bg1"/>
              </a:buClr>
              <a:buSzPct val="100000"/>
              <a:buFont typeface="Wingdings"/>
              <a:buNone/>
              <a:defRPr/>
            </a:pPr>
            <a:endParaRPr lang="de-DE" sz="4000">
              <a:solidFill>
                <a:srgbClr val="056CB6"/>
              </a:solidFill>
              <a:latin typeface="Arial"/>
            </a:endParaRPr>
          </a:p>
        </p:txBody>
      </p:sp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609600" y="609600"/>
            <a:ext cx="8229600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9pPr>
          </a:lstStyle>
          <a:p>
            <a:pPr>
              <a:defRPr/>
            </a:pPr>
            <a:endParaRPr lang="de-DE"/>
          </a:p>
        </p:txBody>
      </p:sp>
      <p:pic>
        <p:nvPicPr>
          <p:cNvPr id="20483" name="Picture 1" descr="background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28600" y="1524000"/>
            <a:ext cx="8763000" cy="2998788"/>
          </a:xfrm>
          <a:prstGeom prst="rect">
            <a:avLst/>
          </a:prstGeom>
          <a:noFill/>
          <a:ln>
            <a:noFill/>
          </a:ln>
        </p:spPr>
      </p:pic>
      <p:sp>
        <p:nvSpPr>
          <p:cNvPr id="20484" name="TextBox 2"/>
          <p:cNvSpPr txBox="1">
            <a:spLocks noChangeArrowheads="1"/>
          </p:cNvSpPr>
          <p:nvPr/>
        </p:nvSpPr>
        <p:spPr bwMode="auto">
          <a:xfrm>
            <a:off x="1752599" y="2592388"/>
            <a:ext cx="2819400" cy="7683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9pPr>
          </a:lstStyle>
          <a:p>
            <a:pPr>
              <a:defRPr/>
            </a:pPr>
            <a:r>
              <a:rPr lang="en-US" sz="4400">
                <a:solidFill>
                  <a:schemeClr val="bg1"/>
                </a:solidFill>
                <a:latin typeface="Avenir Medium"/>
              </a:rPr>
              <a:t>Questions</a:t>
            </a:r>
            <a:endParaRPr/>
          </a:p>
        </p:txBody>
      </p:sp>
      <p:sp>
        <p:nvSpPr>
          <p:cNvPr id="20485" name="TextBox 4"/>
          <p:cNvSpPr txBox="1">
            <a:spLocks noChangeArrowheads="1"/>
          </p:cNvSpPr>
          <p:nvPr/>
        </p:nvSpPr>
        <p:spPr bwMode="auto">
          <a:xfrm rot="-5400000">
            <a:off x="3926682" y="3358356"/>
            <a:ext cx="1752599" cy="5222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9pPr>
          </a:lstStyle>
          <a:p>
            <a:pPr>
              <a:defRPr/>
            </a:pPr>
            <a:r>
              <a:rPr lang="en-US" sz="2800">
                <a:solidFill>
                  <a:srgbClr val="FFFFFF"/>
                </a:solidFill>
                <a:latin typeface="Avenir Medium"/>
              </a:rPr>
              <a:t>Cuestión</a:t>
            </a:r>
            <a:endParaRPr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5562600" y="1676400"/>
            <a:ext cx="1798638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9pPr>
          </a:lstStyle>
          <a:p>
            <a:pPr>
              <a:defRPr/>
            </a:pPr>
            <a:r>
              <a:rPr lang="en-US" sz="2400">
                <a:solidFill>
                  <a:srgbClr val="FFFFFF"/>
                </a:solidFill>
                <a:latin typeface="Avenir Medium"/>
              </a:rPr>
              <a:t>La question</a:t>
            </a:r>
            <a:endParaRPr/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5562600" y="2582863"/>
            <a:ext cx="1543050" cy="7699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9pPr>
          </a:lstStyle>
          <a:p>
            <a:pPr>
              <a:defRPr/>
            </a:pPr>
            <a:r>
              <a:rPr lang="ar-SA" sz="4400">
                <a:solidFill>
                  <a:srgbClr val="FFFFFF"/>
                </a:solidFill>
              </a:rPr>
              <a:t>الأسئلة</a:t>
            </a:r>
            <a:endParaRPr lang="en-US" sz="4400">
              <a:solidFill>
                <a:srgbClr val="FFFFFF"/>
              </a:solidFill>
            </a:endParaRP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381000" y="3200400"/>
            <a:ext cx="1801813" cy="6461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9pPr>
          </a:lstStyle>
          <a:p>
            <a:pPr>
              <a:defRPr/>
            </a:pPr>
            <a:r>
              <a:rPr lang="bg-BG" sz="3600">
                <a:solidFill>
                  <a:srgbClr val="FFFFFF"/>
                </a:solidFill>
              </a:rPr>
              <a:t>въпроси</a:t>
            </a: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3810000" y="1676400"/>
            <a:ext cx="1108075" cy="6461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9pPr>
          </a:lstStyle>
          <a:p>
            <a:pPr>
              <a:defRPr/>
            </a:pPr>
            <a:r>
              <a:rPr lang="zh-TW" sz="3600">
                <a:solidFill>
                  <a:srgbClr val="FFFFFF"/>
                </a:solidFill>
              </a:rPr>
              <a:t>问题</a:t>
            </a: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3505199" y="3429000"/>
            <a:ext cx="1096963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9pPr>
          </a:lstStyle>
          <a:p>
            <a:pPr>
              <a:defRPr/>
            </a:pPr>
            <a:r>
              <a:rPr lang="en-US" sz="2400">
                <a:solidFill>
                  <a:srgbClr val="FFFFFF"/>
                </a:solidFill>
                <a:latin typeface="Avenir Medium"/>
              </a:rPr>
              <a:t>otázky</a:t>
            </a:r>
            <a:endParaRPr/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5302250" y="3886200"/>
            <a:ext cx="1860550" cy="5238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9pPr>
          </a:lstStyle>
          <a:p>
            <a:pPr>
              <a:defRPr/>
            </a:pPr>
            <a:r>
              <a:rPr lang="en-US" sz="2800">
                <a:solidFill>
                  <a:srgbClr val="FFFFFF"/>
                </a:solidFill>
                <a:latin typeface="Avenir Medium"/>
              </a:rPr>
              <a:t>spørgsmål</a:t>
            </a:r>
            <a:endParaRPr/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 rot="-5400000">
            <a:off x="627856" y="2267744"/>
            <a:ext cx="1462088" cy="584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9pPr>
          </a:lstStyle>
          <a:p>
            <a:pPr>
              <a:defRPr/>
            </a:pPr>
            <a:r>
              <a:rPr lang="en-US" sz="3200">
                <a:solidFill>
                  <a:srgbClr val="FFFFFF"/>
                </a:solidFill>
                <a:latin typeface="Avenir Medium"/>
              </a:rPr>
              <a:t>vragen</a:t>
            </a:r>
            <a:endParaRPr/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2743200" y="3962400"/>
            <a:ext cx="1655763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9pPr>
          </a:lstStyle>
          <a:p>
            <a:pPr>
              <a:defRPr/>
            </a:pPr>
            <a:r>
              <a:rPr lang="en-US" sz="2400">
                <a:solidFill>
                  <a:srgbClr val="FFFFFF"/>
                </a:solidFill>
                <a:latin typeface="Avenir Medium"/>
              </a:rPr>
              <a:t>küsimused</a:t>
            </a:r>
            <a:endParaRPr/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5562600" y="2209800"/>
            <a:ext cx="1785938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9pPr>
          </a:lstStyle>
          <a:p>
            <a:pPr>
              <a:defRPr/>
            </a:pPr>
            <a:r>
              <a:rPr lang="en-US" sz="2400">
                <a:solidFill>
                  <a:srgbClr val="FFFFFF"/>
                </a:solidFill>
                <a:latin typeface="Avenir Medium"/>
              </a:rPr>
              <a:t>kysymykset</a:t>
            </a:r>
            <a:endParaRPr/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 rot="-5400000">
            <a:off x="-47623" y="2201862"/>
            <a:ext cx="1655762" cy="6461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9pPr>
          </a:lstStyle>
          <a:p>
            <a:pPr>
              <a:defRPr/>
            </a:pPr>
            <a:r>
              <a:rPr lang="en-US" sz="3600">
                <a:solidFill>
                  <a:srgbClr val="FFFFFF"/>
                </a:solidFill>
                <a:latin typeface="Avenir Medium"/>
              </a:rPr>
              <a:t>Fragen</a:t>
            </a:r>
            <a:endParaRPr/>
          </a:p>
        </p:txBody>
      </p:sp>
      <p:sp>
        <p:nvSpPr>
          <p:cNvPr id="20496" name="Rectangle 16"/>
          <p:cNvSpPr>
            <a:spLocks noChangeArrowheads="1"/>
          </p:cNvSpPr>
          <p:nvPr/>
        </p:nvSpPr>
        <p:spPr bwMode="auto">
          <a:xfrm>
            <a:off x="3886200" y="2667000"/>
            <a:ext cx="762000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9pPr>
          </a:lstStyle>
          <a:p>
            <a:pPr>
              <a:defRPr/>
            </a:pPr>
            <a:r>
              <a:rPr lang="en-US" sz="2400">
                <a:solidFill>
                  <a:srgbClr val="FFFFFF"/>
                </a:solidFill>
              </a:rPr>
              <a:t> </a:t>
            </a:r>
            <a:endParaRPr/>
          </a:p>
        </p:txBody>
      </p:sp>
      <p:sp>
        <p:nvSpPr>
          <p:cNvPr id="20497" name="Rectangle 18"/>
          <p:cNvSpPr>
            <a:spLocks noChangeArrowheads="1"/>
          </p:cNvSpPr>
          <p:nvPr/>
        </p:nvSpPr>
        <p:spPr bwMode="auto">
          <a:xfrm>
            <a:off x="1752599" y="2133600"/>
            <a:ext cx="1954213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9pPr>
          </a:lstStyle>
          <a:p>
            <a:pPr>
              <a:defRPr/>
            </a:pPr>
            <a:r>
              <a:rPr lang="en-US" sz="2400">
                <a:solidFill>
                  <a:srgbClr val="FFFFFF"/>
                </a:solidFill>
              </a:rPr>
              <a:t>सवालों के जवाब</a:t>
            </a:r>
            <a:endParaRPr/>
          </a:p>
        </p:txBody>
      </p:sp>
      <p:sp>
        <p:nvSpPr>
          <p:cNvPr id="20498" name="Rectangle 19"/>
          <p:cNvSpPr>
            <a:spLocks noChangeArrowheads="1"/>
          </p:cNvSpPr>
          <p:nvPr/>
        </p:nvSpPr>
        <p:spPr bwMode="auto">
          <a:xfrm>
            <a:off x="228600" y="3886200"/>
            <a:ext cx="2266950" cy="584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9pPr>
          </a:lstStyle>
          <a:p>
            <a:pPr>
              <a:defRPr/>
            </a:pPr>
            <a:r>
              <a:rPr lang="en-US" sz="3200">
                <a:solidFill>
                  <a:srgbClr val="FFFFFF"/>
                </a:solidFill>
                <a:latin typeface="Avenir Medium"/>
              </a:rPr>
              <a:t>pertanyaan</a:t>
            </a:r>
            <a:endParaRPr/>
          </a:p>
        </p:txBody>
      </p:sp>
      <p:sp>
        <p:nvSpPr>
          <p:cNvPr id="20499" name="Rectangle 20"/>
          <p:cNvSpPr>
            <a:spLocks noChangeArrowheads="1"/>
          </p:cNvSpPr>
          <p:nvPr/>
        </p:nvSpPr>
        <p:spPr bwMode="auto">
          <a:xfrm rot="-5400000">
            <a:off x="4395788" y="2279650"/>
            <a:ext cx="1728788" cy="5222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9pPr>
          </a:lstStyle>
          <a:p>
            <a:pPr>
              <a:defRPr/>
            </a:pPr>
            <a:r>
              <a:rPr lang="en-US" sz="2800">
                <a:solidFill>
                  <a:srgbClr val="FFFFFF"/>
                </a:solidFill>
                <a:latin typeface="Avenir Medium"/>
              </a:rPr>
              <a:t>domande</a:t>
            </a:r>
            <a:endParaRPr/>
          </a:p>
        </p:txBody>
      </p:sp>
      <p:sp>
        <p:nvSpPr>
          <p:cNvPr id="20500" name="Rectangle 21"/>
          <p:cNvSpPr>
            <a:spLocks noChangeArrowheads="1"/>
          </p:cNvSpPr>
          <p:nvPr/>
        </p:nvSpPr>
        <p:spPr bwMode="auto">
          <a:xfrm>
            <a:off x="2362199" y="3352800"/>
            <a:ext cx="1004888" cy="584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9pPr>
          </a:lstStyle>
          <a:p>
            <a:pPr>
              <a:defRPr/>
            </a:pPr>
            <a:r>
              <a:rPr lang="ja-JP" sz="3200">
                <a:solidFill>
                  <a:srgbClr val="FFFFFF"/>
                </a:solidFill>
              </a:rPr>
              <a:t>質問</a:t>
            </a:r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20501" name="Rectangle 22"/>
          <p:cNvSpPr>
            <a:spLocks noChangeArrowheads="1"/>
          </p:cNvSpPr>
          <p:nvPr/>
        </p:nvSpPr>
        <p:spPr bwMode="auto">
          <a:xfrm>
            <a:off x="3581400" y="2286000"/>
            <a:ext cx="1592263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9pPr>
          </a:lstStyle>
          <a:p>
            <a:pPr>
              <a:defRPr/>
            </a:pPr>
            <a:r>
              <a:rPr lang="en-US" sz="2400">
                <a:solidFill>
                  <a:srgbClr val="FFFFFF"/>
                </a:solidFill>
                <a:latin typeface="Avenir Medium"/>
              </a:rPr>
              <a:t>perguntas</a:t>
            </a:r>
            <a:endParaRPr/>
          </a:p>
        </p:txBody>
      </p:sp>
      <p:sp>
        <p:nvSpPr>
          <p:cNvPr id="24" name="Rectangle 23"/>
          <p:cNvSpPr/>
          <p:nvPr/>
        </p:nvSpPr>
        <p:spPr bwMode="auto">
          <a:xfrm>
            <a:off x="2130425" y="1600200"/>
            <a:ext cx="1377950" cy="461963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9pPr>
          </a:lstStyle>
          <a:p>
            <a:pPr>
              <a:defRPr/>
            </a:pPr>
            <a:r>
              <a:rPr lang="en-US" sz="2400">
                <a:solidFill>
                  <a:srgbClr val="FFFFFF"/>
                </a:solidFill>
                <a:latin typeface="Times"/>
              </a:rPr>
              <a:t>вопросов</a:t>
            </a:r>
            <a:endParaRPr/>
          </a:p>
        </p:txBody>
      </p:sp>
      <p:sp>
        <p:nvSpPr>
          <p:cNvPr id="20503" name="Rectangle 24"/>
          <p:cNvSpPr>
            <a:spLocks noChangeArrowheads="1"/>
          </p:cNvSpPr>
          <p:nvPr/>
        </p:nvSpPr>
        <p:spPr bwMode="auto">
          <a:xfrm>
            <a:off x="5638800" y="3360738"/>
            <a:ext cx="1136650" cy="46196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9pPr>
          </a:lstStyle>
          <a:p>
            <a:pPr>
              <a:defRPr/>
            </a:pPr>
            <a:r>
              <a:rPr lang="en-US" sz="2400">
                <a:solidFill>
                  <a:srgbClr val="FFFFFF"/>
                </a:solidFill>
                <a:latin typeface="Avenir Medium"/>
              </a:rPr>
              <a:t>sorular</a:t>
            </a:r>
            <a:endParaRPr/>
          </a:p>
        </p:txBody>
      </p:sp>
      <p:sp>
        <p:nvSpPr>
          <p:cNvPr id="20504" name="TextBox 25"/>
          <p:cNvSpPr txBox="1">
            <a:spLocks noChangeArrowheads="1"/>
          </p:cNvSpPr>
          <p:nvPr/>
        </p:nvSpPr>
        <p:spPr bwMode="auto">
          <a:xfrm>
            <a:off x="7467600" y="1371600"/>
            <a:ext cx="1524000" cy="31543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9pPr>
          </a:lstStyle>
          <a:p>
            <a:pPr>
              <a:defRPr/>
            </a:pPr>
            <a:r>
              <a:rPr lang="en-US" sz="19900">
                <a:solidFill>
                  <a:srgbClr val="FFFFFF"/>
                </a:solidFill>
                <a:latin typeface="Avenir Medium"/>
              </a:rPr>
              <a:t>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2ColumnText.png"/>
          <p:cNvPicPr/>
          <p:nvPr/>
        </p:nvPicPr>
        <p:blipFill>
          <a:blip r:embed="rId2"/>
          <a:stretch/>
        </p:blipFill>
        <p:spPr bwMode="auto">
          <a:xfrm rot="10800000">
            <a:off x="6114047" y="609600"/>
            <a:ext cx="2819400" cy="5181600"/>
          </a:xfrm>
          <a:prstGeom prst="round2DiagRect">
            <a:avLst>
              <a:gd name="adj1" fmla="val 16667"/>
              <a:gd name="adj2" fmla="val 0"/>
            </a:avLst>
          </a:prstGeom>
          <a:gradFill>
            <a:gsLst>
              <a:gs pos="0">
                <a:srgbClr val="38ABED"/>
              </a:gs>
              <a:gs pos="100000">
                <a:srgbClr val="1B3861"/>
              </a:gs>
            </a:gsLst>
            <a:lin ang="5400000" scaled="0"/>
          </a:gradFill>
        </p:spPr>
      </p:pic>
      <p:sp>
        <p:nvSpPr>
          <p:cNvPr id="7170" name="AutoShape 5"/>
          <p:cNvSpPr>
            <a:spLocks noChangeAspect="1" noChangeArrowheads="1"/>
          </p:cNvSpPr>
          <p:nvPr/>
        </p:nvSpPr>
        <p:spPr bwMode="auto">
          <a:xfrm>
            <a:off x="358775" y="358775"/>
            <a:ext cx="3598863" cy="5873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9pPr>
          </a:lstStyle>
          <a:p>
            <a:pPr>
              <a:defRPr/>
            </a:pPr>
            <a:endParaRPr lang="de-DE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178549" y="685800"/>
            <a:ext cx="2754897" cy="2023120"/>
          </a:xfrm>
          <a:prstGeom prst="rect">
            <a:avLst/>
          </a:prstGeom>
          <a:noFill/>
          <a:ln>
            <a:noFill/>
          </a:ln>
        </p:spPr>
        <p:txBody>
          <a:bodyPr tIns="0" bIns="0" upright="1"/>
          <a:lstStyle/>
          <a:p>
            <a:pPr algn="r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FFFFFF"/>
                </a:solidFill>
                <a:latin typeface="Avenir Medium"/>
                <a:ea typeface="ＭＳ ゴシック"/>
                <a:cs typeface="Avenir Medium"/>
              </a:rPr>
              <a:t>Community </a:t>
            </a:r>
            <a:r>
              <a:rPr lang="en-US" sz="3600" dirty="0">
                <a:solidFill>
                  <a:srgbClr val="FFFFFF"/>
                </a:solidFill>
                <a:latin typeface="Avenir Medium"/>
                <a:ea typeface="ＭＳ ゴシック"/>
                <a:cs typeface="Avenir Medium"/>
              </a:rPr>
              <a:t>Responder </a:t>
            </a:r>
            <a:r>
              <a:rPr lang="en-US" sz="3600" dirty="0" smtClean="0">
                <a:solidFill>
                  <a:srgbClr val="FFFFFF"/>
                </a:solidFill>
                <a:latin typeface="Avenir Medium"/>
                <a:ea typeface="ＭＳ ゴシック"/>
                <a:cs typeface="Avenir Medium"/>
              </a:rPr>
              <a:t>Training</a:t>
            </a:r>
            <a:endParaRPr lang="en-GB" sz="3600" dirty="0">
              <a:solidFill>
                <a:srgbClr val="FFFFFF"/>
              </a:solidFill>
              <a:latin typeface="Avenir Medium"/>
              <a:ea typeface="ＭＳ ゴシック"/>
              <a:cs typeface="Avenir Medium"/>
            </a:endParaRPr>
          </a:p>
        </p:txBody>
      </p:sp>
      <p:sp>
        <p:nvSpPr>
          <p:cNvPr id="7172" name="TextBox 2"/>
          <p:cNvSpPr txBox="1">
            <a:spLocks noChangeArrowheads="1"/>
          </p:cNvSpPr>
          <p:nvPr/>
        </p:nvSpPr>
        <p:spPr bwMode="auto">
          <a:xfrm>
            <a:off x="6085975" y="4953001"/>
            <a:ext cx="2895600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9pPr>
          </a:lstStyle>
          <a:p>
            <a:pPr algn="just">
              <a:defRPr/>
            </a:pPr>
            <a:r>
              <a:rPr lang="en-US">
                <a:solidFill>
                  <a:schemeClr val="bg1"/>
                </a:solidFill>
                <a:latin typeface="Avenir Medium"/>
              </a:rPr>
              <a:t>Coordination Saves Lives</a:t>
            </a:r>
            <a:endParaRPr/>
          </a:p>
        </p:txBody>
      </p:sp>
      <p:sp>
        <p:nvSpPr>
          <p:cNvPr id="7173" name="Title 5"/>
          <p:cNvSpPr>
            <a:spLocks noGrp="1"/>
          </p:cNvSpPr>
          <p:nvPr>
            <p:ph type="ctrTitle"/>
          </p:nvPr>
        </p:nvSpPr>
        <p:spPr bwMode="auto">
          <a:xfrm>
            <a:off x="358775" y="1295400"/>
            <a:ext cx="5573126" cy="1470025"/>
          </a:xfrm>
        </p:spPr>
        <p:txBody>
          <a:bodyPr/>
          <a:lstStyle/>
          <a:p>
            <a:pPr marL="0" indent="0">
              <a:defRPr/>
            </a:pPr>
            <a:r>
              <a:rPr lang="en-US">
                <a:solidFill>
                  <a:srgbClr val="194C8D"/>
                </a:solidFill>
                <a:latin typeface="Avenir Medium"/>
              </a:rPr>
              <a:t>Disaster Environment</a:t>
            </a:r>
            <a:endParaRPr/>
          </a:p>
        </p:txBody>
      </p:sp>
      <p:sp>
        <p:nvSpPr>
          <p:cNvPr id="7174" name="Rectangle 2"/>
          <p:cNvSpPr>
            <a:spLocks noChangeArrowheads="1"/>
          </p:cNvSpPr>
          <p:nvPr/>
        </p:nvSpPr>
        <p:spPr bwMode="auto">
          <a:xfrm>
            <a:off x="358775" y="3429000"/>
            <a:ext cx="5679072" cy="11079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1pPr>
            <a:lvl2pPr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9pPr>
          </a:lstStyle>
          <a:p>
            <a:pPr marL="0" lvl="1" algn="ctr">
              <a:spcBef>
                <a:spcPts val="1200"/>
              </a:spcBef>
              <a:defRPr/>
            </a:pPr>
            <a:r>
              <a:rPr lang="en-US" sz="2800">
                <a:solidFill>
                  <a:srgbClr val="194C8D"/>
                </a:solidFill>
                <a:latin typeface="Avenir Medium"/>
              </a:rPr>
              <a:t>Post-earthquake situation</a:t>
            </a:r>
            <a:endParaRPr/>
          </a:p>
          <a:p>
            <a:pPr marL="0" lvl="1" algn="ctr">
              <a:spcBef>
                <a:spcPts val="1200"/>
              </a:spcBef>
              <a:defRPr/>
            </a:pPr>
            <a:r>
              <a:rPr lang="en-US" sz="2800">
                <a:solidFill>
                  <a:srgbClr val="194C8D"/>
                </a:solidFill>
                <a:latin typeface="Avenir Medium"/>
              </a:rPr>
              <a:t>Where to find victims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w="http://schemas.openxmlformats.org/wordprocessingml/2006/main" xmlns:m="http://schemas.openxmlformats.org/officeDocument/2006/math" xmlns="">
      <p:transition spd="slow" advClick="1">
        <p:fade thruBlk="0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 txBox="1">
            <a:spLocks noChangeArrowheads="1"/>
          </p:cNvSpPr>
          <p:nvPr/>
        </p:nvSpPr>
        <p:spPr bwMode="auto">
          <a:xfrm>
            <a:off x="500079" y="1828800"/>
            <a:ext cx="8305800" cy="2971800"/>
          </a:xfrm>
          <a:prstGeom prst="rect">
            <a:avLst/>
          </a:prstGeom>
          <a:noFill/>
          <a:ln>
            <a:noFill/>
          </a:ln>
        </p:spPr>
        <p:txBody>
          <a:bodyPr lIns="50800" tIns="50800" bIns="50800"/>
          <a:lstStyle>
            <a:lvl1pPr marL="496888" indent="-4572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9pPr>
          </a:lstStyle>
          <a:p>
            <a:pPr marL="628650" indent="-358775">
              <a:spcBef>
                <a:spcPts val="800"/>
              </a:spcBef>
              <a:buSzPct val="100000"/>
              <a:buFont typeface="Wingdings"/>
              <a:buChar char="q"/>
              <a:defRPr/>
            </a:pPr>
            <a:r>
              <a:rPr lang="en-US" sz="2400" b="1">
                <a:solidFill>
                  <a:srgbClr val="194C8D"/>
                </a:solidFill>
                <a:latin typeface="Arial"/>
                <a:ea typeface="+mn-ea"/>
                <a:cs typeface="Arial"/>
              </a:rPr>
              <a:t>Buildings</a:t>
            </a:r>
            <a:r>
              <a:rPr lang="en-US" sz="2400">
                <a:solidFill>
                  <a:srgbClr val="194C8D"/>
                </a:solidFill>
                <a:latin typeface="Arial"/>
                <a:ea typeface="+mn-ea"/>
                <a:cs typeface="Arial"/>
              </a:rPr>
              <a:t> are damaged or collapsed</a:t>
            </a:r>
            <a:endParaRPr/>
          </a:p>
          <a:p>
            <a:pPr marL="628650" indent="-358775">
              <a:spcBef>
                <a:spcPts val="800"/>
              </a:spcBef>
              <a:buSzPct val="100000"/>
              <a:buFont typeface="Wingdings"/>
              <a:buChar char="q"/>
              <a:defRPr/>
            </a:pPr>
            <a:r>
              <a:rPr lang="en-US" sz="2400" b="1">
                <a:solidFill>
                  <a:srgbClr val="194C8D"/>
                </a:solidFill>
                <a:latin typeface="Arial"/>
                <a:ea typeface="+mn-ea"/>
                <a:cs typeface="Arial"/>
              </a:rPr>
              <a:t>Technical infrastructure </a:t>
            </a:r>
            <a:r>
              <a:rPr lang="en-US" sz="2400">
                <a:solidFill>
                  <a:srgbClr val="194C8D"/>
                </a:solidFill>
                <a:latin typeface="Arial"/>
                <a:ea typeface="+mn-ea"/>
                <a:cs typeface="Arial"/>
              </a:rPr>
              <a:t>is not working</a:t>
            </a:r>
            <a:endParaRPr/>
          </a:p>
          <a:p>
            <a:pPr marL="628650" indent="-358775">
              <a:spcBef>
                <a:spcPts val="800"/>
              </a:spcBef>
              <a:buSzPct val="100000"/>
              <a:buFont typeface="Wingdings"/>
              <a:buChar char="q"/>
              <a:defRPr/>
            </a:pPr>
            <a:r>
              <a:rPr lang="en-US" sz="2400" b="1">
                <a:solidFill>
                  <a:srgbClr val="194C8D"/>
                </a:solidFill>
                <a:latin typeface="Arial"/>
                <a:ea typeface="+mn-ea"/>
                <a:cs typeface="Arial"/>
              </a:rPr>
              <a:t>Roads</a:t>
            </a:r>
            <a:r>
              <a:rPr lang="en-US" sz="2400">
                <a:solidFill>
                  <a:srgbClr val="194C8D"/>
                </a:solidFill>
                <a:latin typeface="Arial"/>
                <a:ea typeface="+mn-ea"/>
                <a:cs typeface="Arial"/>
              </a:rPr>
              <a:t> and </a:t>
            </a:r>
            <a:r>
              <a:rPr lang="en-US" sz="2400" b="1">
                <a:solidFill>
                  <a:srgbClr val="194C8D"/>
                </a:solidFill>
                <a:latin typeface="Arial"/>
                <a:ea typeface="+mn-ea"/>
                <a:cs typeface="Arial"/>
              </a:rPr>
              <a:t>bridges</a:t>
            </a:r>
            <a:r>
              <a:rPr lang="en-US" sz="2400">
                <a:solidFill>
                  <a:srgbClr val="194C8D"/>
                </a:solidFill>
                <a:latin typeface="Arial"/>
                <a:ea typeface="+mn-ea"/>
                <a:cs typeface="Arial"/>
              </a:rPr>
              <a:t> damaged</a:t>
            </a:r>
            <a:endParaRPr/>
          </a:p>
          <a:p>
            <a:pPr marL="628650" indent="-358775">
              <a:spcBef>
                <a:spcPts val="800"/>
              </a:spcBef>
              <a:buSzPct val="100000"/>
              <a:buFont typeface="Wingdings"/>
              <a:buChar char="q"/>
              <a:defRPr/>
            </a:pPr>
            <a:r>
              <a:rPr lang="en-US" sz="2400">
                <a:solidFill>
                  <a:srgbClr val="194C8D"/>
                </a:solidFill>
                <a:latin typeface="Arial"/>
                <a:ea typeface="+mn-ea"/>
                <a:cs typeface="Arial"/>
              </a:rPr>
              <a:t>Risk of </a:t>
            </a:r>
            <a:r>
              <a:rPr lang="en-US" sz="2400" b="1">
                <a:solidFill>
                  <a:srgbClr val="194C8D"/>
                </a:solidFill>
                <a:latin typeface="Arial"/>
                <a:ea typeface="+mn-ea"/>
                <a:cs typeface="Arial"/>
              </a:rPr>
              <a:t>aftershocks</a:t>
            </a:r>
            <a:r>
              <a:rPr lang="en-US" sz="2400">
                <a:solidFill>
                  <a:srgbClr val="194C8D"/>
                </a:solidFill>
                <a:latin typeface="Arial"/>
                <a:ea typeface="+mn-ea"/>
                <a:cs typeface="Arial"/>
              </a:rPr>
              <a:t> </a:t>
            </a:r>
            <a:endParaRPr/>
          </a:p>
          <a:p>
            <a:pPr marL="628650" indent="-358775">
              <a:spcBef>
                <a:spcPts val="800"/>
              </a:spcBef>
              <a:buSzPct val="100000"/>
              <a:buFont typeface="Wingdings"/>
              <a:buChar char="q"/>
              <a:defRPr/>
            </a:pPr>
            <a:r>
              <a:rPr lang="en-US" sz="2400">
                <a:solidFill>
                  <a:srgbClr val="194C8D"/>
                </a:solidFill>
                <a:latin typeface="Arial"/>
                <a:ea typeface="+mn-ea"/>
                <a:cs typeface="Arial"/>
              </a:rPr>
              <a:t>Unsafe </a:t>
            </a:r>
            <a:r>
              <a:rPr lang="en-US" sz="2400" b="1">
                <a:solidFill>
                  <a:srgbClr val="194C8D"/>
                </a:solidFill>
                <a:latin typeface="Arial"/>
                <a:ea typeface="+mn-ea"/>
                <a:cs typeface="Arial"/>
              </a:rPr>
              <a:t>environment</a:t>
            </a:r>
            <a:r>
              <a:rPr lang="en-US" sz="2400">
                <a:solidFill>
                  <a:srgbClr val="194C8D"/>
                </a:solidFill>
                <a:latin typeface="Arial"/>
                <a:ea typeface="+mn-ea"/>
                <a:cs typeface="Arial"/>
              </a:rPr>
              <a:t>, full of </a:t>
            </a:r>
            <a:r>
              <a:rPr lang="en-US" sz="2400" b="1">
                <a:solidFill>
                  <a:srgbClr val="194C8D"/>
                </a:solidFill>
                <a:latin typeface="Arial"/>
                <a:ea typeface="+mn-ea"/>
                <a:cs typeface="Arial"/>
              </a:rPr>
              <a:t>hazards</a:t>
            </a:r>
            <a:endParaRPr lang="en-US" sz="2400">
              <a:solidFill>
                <a:srgbClr val="194C8D"/>
              </a:solidFill>
              <a:latin typeface="Arial"/>
              <a:ea typeface="+mn-ea"/>
              <a:cs typeface="Arial"/>
            </a:endParaRPr>
          </a:p>
          <a:p>
            <a:pPr marL="628650" indent="-358775">
              <a:spcBef>
                <a:spcPts val="800"/>
              </a:spcBef>
              <a:buSzPct val="100000"/>
              <a:buFont typeface="Wingdings"/>
              <a:buChar char="q"/>
              <a:defRPr/>
            </a:pPr>
            <a:r>
              <a:rPr lang="en-US" sz="2400" b="1">
                <a:solidFill>
                  <a:srgbClr val="194C8D"/>
                </a:solidFill>
                <a:latin typeface="Arial"/>
                <a:ea typeface="+mn-ea"/>
                <a:cs typeface="Arial"/>
              </a:rPr>
              <a:t>People</a:t>
            </a:r>
            <a:r>
              <a:rPr lang="en-US" sz="2400">
                <a:solidFill>
                  <a:srgbClr val="194C8D"/>
                </a:solidFill>
                <a:latin typeface="Arial"/>
                <a:ea typeface="+mn-ea"/>
                <a:cs typeface="Arial"/>
              </a:rPr>
              <a:t> are in need of help</a:t>
            </a:r>
            <a:endParaRPr lang="en-US" sz="2800">
              <a:solidFill>
                <a:srgbClr val="194C8D"/>
              </a:solidFill>
              <a:latin typeface="Arial"/>
              <a:cs typeface="Arial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612000" y="900000"/>
            <a:ext cx="8382000" cy="652359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GB" sz="2800">
                <a:solidFill>
                  <a:srgbClr val="174C8E"/>
                </a:solidFill>
                <a:latin typeface="Arial"/>
                <a:cs typeface="Arial"/>
              </a:rPr>
              <a:t>Post-Earthquake Situation:</a:t>
            </a:r>
            <a:endParaRPr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248400" y="3581400"/>
            <a:ext cx="2819400" cy="28194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 bwMode="auto">
          <a:xfrm>
            <a:off x="1828800" y="5059681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12775" indent="-342900">
              <a:spcBef>
                <a:spcPts val="800"/>
              </a:spcBef>
              <a:buSzPct val="100000"/>
              <a:buFont typeface="Wingdings"/>
              <a:buChar char=""/>
              <a:defRPr/>
            </a:pPr>
            <a:r>
              <a:rPr lang="de-DE" sz="2000" b="1">
                <a:solidFill>
                  <a:srgbClr val="194C8D"/>
                </a:solidFill>
                <a:latin typeface="Arial"/>
                <a:ea typeface="+mn-ea"/>
                <a:cs typeface="Arial"/>
              </a:rPr>
              <a:t>Rescue needs to start </a:t>
            </a:r>
            <a:br>
              <a:rPr lang="de-DE" sz="2000" b="1">
                <a:solidFill>
                  <a:srgbClr val="194C8D"/>
                </a:solidFill>
                <a:latin typeface="Arial"/>
                <a:ea typeface="+mn-ea"/>
                <a:cs typeface="Arial"/>
              </a:rPr>
            </a:br>
            <a:r>
              <a:rPr lang="de-DE" sz="2000" b="1">
                <a:solidFill>
                  <a:srgbClr val="194C8D"/>
                </a:solidFill>
                <a:latin typeface="Arial"/>
                <a:ea typeface="+mn-ea"/>
                <a:cs typeface="Arial"/>
              </a:rPr>
              <a:t>            as soon as possible!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ChangeArrowheads="1"/>
          </p:cNvSpPr>
          <p:nvPr/>
        </p:nvSpPr>
        <p:spPr bwMode="auto">
          <a:xfrm>
            <a:off x="457200" y="304800"/>
            <a:ext cx="8229600" cy="5334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/>
          <a:lstStyle>
            <a:lvl1pPr marL="382588" indent="-3429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9pPr>
          </a:lstStyle>
          <a:p>
            <a:pPr>
              <a:spcBef>
                <a:spcPts val="800"/>
              </a:spcBef>
              <a:buClr>
                <a:schemeClr val="bg1"/>
              </a:buClr>
              <a:buSzPct val="100000"/>
              <a:buFont typeface="Wingdings"/>
              <a:buNone/>
              <a:defRPr/>
            </a:pPr>
            <a:endParaRPr lang="de-DE" sz="4000">
              <a:solidFill>
                <a:srgbClr val="056CB6"/>
              </a:solidFill>
              <a:latin typeface="Arial"/>
            </a:endParaRPr>
          </a:p>
        </p:txBody>
      </p:sp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609600" y="609600"/>
            <a:ext cx="8229600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9pPr>
          </a:lstStyle>
          <a:p>
            <a:pPr>
              <a:defRPr/>
            </a:pPr>
            <a:endParaRPr lang="de-DE"/>
          </a:p>
        </p:txBody>
      </p:sp>
      <p:sp>
        <p:nvSpPr>
          <p:cNvPr id="17411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 sz="2800" b="1">
                <a:solidFill>
                  <a:srgbClr val="194C8D"/>
                </a:solidFill>
                <a:latin typeface="Arial"/>
                <a:cs typeface="Arial"/>
              </a:rPr>
              <a:t>50% of the victims </a:t>
            </a:r>
            <a:r>
              <a:rPr lang="en-GB" sz="2800">
                <a:solidFill>
                  <a:srgbClr val="194C8D"/>
                </a:solidFill>
                <a:latin typeface="Arial"/>
                <a:cs typeface="Arial"/>
              </a:rPr>
              <a:t/>
            </a:r>
            <a:br>
              <a:rPr lang="en-GB" sz="2800">
                <a:solidFill>
                  <a:srgbClr val="194C8D"/>
                </a:solidFill>
                <a:latin typeface="Arial"/>
                <a:cs typeface="Arial"/>
              </a:rPr>
            </a:br>
            <a:r>
              <a:rPr lang="en-GB" sz="2800">
                <a:solidFill>
                  <a:srgbClr val="194C8D"/>
                </a:solidFill>
                <a:latin typeface="Arial"/>
                <a:cs typeface="Arial"/>
              </a:rPr>
              <a:t>are found at or near the surface</a:t>
            </a:r>
            <a:endParaRPr/>
          </a:p>
        </p:txBody>
      </p:sp>
      <p:pic>
        <p:nvPicPr>
          <p:cNvPr id="17412" name="Picture 2" descr="Drawing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12000" contrast="12000"/>
          </a:blip>
          <a:stretch/>
        </p:blipFill>
        <p:spPr bwMode="auto">
          <a:xfrm>
            <a:off x="1981200" y="2209800"/>
            <a:ext cx="5103813" cy="4038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ChangeArrowheads="1"/>
          </p:cNvSpPr>
          <p:nvPr/>
        </p:nvSpPr>
        <p:spPr bwMode="auto">
          <a:xfrm>
            <a:off x="457200" y="304800"/>
            <a:ext cx="8229600" cy="5334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/>
          <a:lstStyle>
            <a:lvl1pPr marL="382588" indent="-3429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9pPr>
          </a:lstStyle>
          <a:p>
            <a:pPr>
              <a:spcBef>
                <a:spcPts val="800"/>
              </a:spcBef>
              <a:buClr>
                <a:schemeClr val="bg1"/>
              </a:buClr>
              <a:buSzPct val="100000"/>
              <a:buFont typeface="Wingdings"/>
              <a:buNone/>
              <a:defRPr/>
            </a:pPr>
            <a:endParaRPr lang="de-DE" sz="4000">
              <a:solidFill>
                <a:srgbClr val="056CB6"/>
              </a:solidFill>
              <a:latin typeface="Arial"/>
            </a:endParaRPr>
          </a:p>
        </p:txBody>
      </p:sp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609600" y="609600"/>
            <a:ext cx="8229600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imes New Roman"/>
                <a:ea typeface="ヒラギノ明朝 ProN W3"/>
              </a:defRPr>
            </a:lvl9pPr>
          </a:lstStyle>
          <a:p>
            <a:pPr>
              <a:defRPr/>
            </a:pPr>
            <a:endParaRPr lang="de-DE"/>
          </a:p>
        </p:txBody>
      </p:sp>
      <p:pic>
        <p:nvPicPr>
          <p:cNvPr id="17412" name="Picture 2" descr="Drawing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12000" contrast="12000"/>
          </a:blip>
          <a:stretch/>
        </p:blipFill>
        <p:spPr bwMode="auto">
          <a:xfrm>
            <a:off x="1981200" y="2209800"/>
            <a:ext cx="5103813" cy="4038600"/>
          </a:xfrm>
          <a:prstGeom prst="rect">
            <a:avLst/>
          </a:prstGeom>
        </p:spPr>
      </p:pic>
      <p:pic>
        <p:nvPicPr>
          <p:cNvPr id="9" name="Freihand 8"/>
          <p:cNvPicPr/>
          <p:nvPr/>
        </p:nvPicPr>
        <p:blipFill>
          <a:blip r:embed="rId3"/>
          <a:stretch/>
        </p:blipFill>
        <p:spPr bwMode="auto">
          <a:xfrm>
            <a:off x="3006391" y="3953348"/>
            <a:ext cx="14400" cy="28440"/>
          </a:xfrm>
          <a:prstGeom prst="rect">
            <a:avLst/>
          </a:prstGeom>
        </p:spPr>
      </p:pic>
      <p:sp>
        <p:nvSpPr>
          <p:cNvPr id="16" name="Title 3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GB" sz="2800" b="1">
                <a:solidFill>
                  <a:srgbClr val="194C8D"/>
                </a:solidFill>
                <a:latin typeface="Arial"/>
                <a:cs typeface="Arial"/>
              </a:rPr>
              <a:t>50% of the victims </a:t>
            </a:r>
            <a:br>
              <a:rPr lang="en-GB" sz="2800" b="1">
                <a:solidFill>
                  <a:srgbClr val="194C8D"/>
                </a:solidFill>
                <a:latin typeface="Arial"/>
                <a:cs typeface="Arial"/>
              </a:rPr>
            </a:br>
            <a:r>
              <a:rPr lang="en-GB" sz="2800">
                <a:solidFill>
                  <a:srgbClr val="194C8D"/>
                </a:solidFill>
                <a:latin typeface="Arial"/>
                <a:cs typeface="Arial"/>
              </a:rPr>
              <a:t>are found at or near the surface</a:t>
            </a:r>
            <a:endParaRPr/>
          </a:p>
        </p:txBody>
      </p:sp>
      <p:sp>
        <p:nvSpPr>
          <p:cNvPr id="11" name="Ellipse 10"/>
          <p:cNvSpPr/>
          <p:nvPr/>
        </p:nvSpPr>
        <p:spPr bwMode="auto">
          <a:xfrm>
            <a:off x="2483768" y="3895389"/>
            <a:ext cx="936104" cy="360040"/>
          </a:xfrm>
          <a:prstGeom prst="ellipse">
            <a:avLst/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Ellipse 16"/>
          <p:cNvSpPr/>
          <p:nvPr/>
        </p:nvSpPr>
        <p:spPr bwMode="auto">
          <a:xfrm>
            <a:off x="3851920" y="4437112"/>
            <a:ext cx="1149238" cy="432048"/>
          </a:xfrm>
          <a:prstGeom prst="ellipse">
            <a:avLst/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en-I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9458" name="Picture 2" descr="Drawing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12000" contrast="12000"/>
          </a:blip>
          <a:stretch/>
        </p:blipFill>
        <p:spPr bwMode="auto">
          <a:xfrm>
            <a:off x="2101850" y="1981200"/>
            <a:ext cx="4940300" cy="4038600"/>
          </a:xfrm>
          <a:prstGeom prst="rect">
            <a:avLst/>
          </a:prstGeom>
        </p:spPr>
      </p:pic>
      <p:sp>
        <p:nvSpPr>
          <p:cNvPr id="8" name="Title 3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800" b="1">
                <a:solidFill>
                  <a:srgbClr val="194C8D"/>
                </a:solidFill>
                <a:latin typeface="Arial"/>
                <a:cs typeface="Arial"/>
              </a:rPr>
              <a:t>35% of the victims </a:t>
            </a:r>
            <a:br>
              <a:rPr lang="en-US" sz="2800" b="1">
                <a:solidFill>
                  <a:srgbClr val="194C8D"/>
                </a:solidFill>
                <a:latin typeface="Arial"/>
                <a:cs typeface="Arial"/>
              </a:rPr>
            </a:br>
            <a:r>
              <a:rPr lang="en-US" sz="2800">
                <a:solidFill>
                  <a:srgbClr val="194C8D"/>
                </a:solidFill>
                <a:latin typeface="Arial"/>
                <a:cs typeface="Arial"/>
              </a:rPr>
              <a:t>are lightly trapped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6" name="Title 3"/>
          <p:cNvSpPr>
            <a:spLocks noGrp="1"/>
          </p:cNvSpPr>
          <p:nvPr>
            <p:ph type="title"/>
          </p:nvPr>
        </p:nvSpPr>
        <p:spPr bwMode="auto">
          <a:xfrm>
            <a:off x="381000" y="990600"/>
            <a:ext cx="8382000" cy="990600"/>
          </a:xfrm>
          <a:prstGeom prst="rect">
            <a:avLst/>
          </a:prstGeom>
          <a:noFill/>
          <a:ln>
            <a:noFill/>
          </a:ln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800" b="1">
                <a:solidFill>
                  <a:srgbClr val="194C8D"/>
                </a:solidFill>
                <a:latin typeface="Arial"/>
                <a:cs typeface="Arial"/>
              </a:rPr>
              <a:t>35% of the victims </a:t>
            </a:r>
            <a:br>
              <a:rPr lang="en-US" sz="2800" b="1">
                <a:solidFill>
                  <a:srgbClr val="194C8D"/>
                </a:solidFill>
                <a:latin typeface="Arial"/>
                <a:cs typeface="Arial"/>
              </a:rPr>
            </a:br>
            <a:r>
              <a:rPr lang="en-US" sz="2800">
                <a:solidFill>
                  <a:srgbClr val="194C8D"/>
                </a:solidFill>
                <a:latin typeface="Arial"/>
                <a:cs typeface="Arial"/>
              </a:rPr>
              <a:t>are lightly trapped</a:t>
            </a:r>
            <a:endParaRPr/>
          </a:p>
        </p:txBody>
      </p:sp>
      <p:pic>
        <p:nvPicPr>
          <p:cNvPr id="38" name="Picture 2" descr="Drawing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12000" contrast="12000"/>
          </a:blip>
          <a:stretch/>
        </p:blipFill>
        <p:spPr bwMode="auto">
          <a:xfrm>
            <a:off x="2101850" y="1981200"/>
            <a:ext cx="4940300" cy="4038600"/>
          </a:xfrm>
          <a:prstGeom prst="rect">
            <a:avLst/>
          </a:prstGeom>
        </p:spPr>
      </p:pic>
      <p:sp>
        <p:nvSpPr>
          <p:cNvPr id="37" name="Ellipse 36"/>
          <p:cNvSpPr/>
          <p:nvPr/>
        </p:nvSpPr>
        <p:spPr bwMode="auto">
          <a:xfrm>
            <a:off x="4211960" y="4797152"/>
            <a:ext cx="2664296" cy="1152128"/>
          </a:xfrm>
          <a:prstGeom prst="ellipse">
            <a:avLst/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en-I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1506" name="Picture 2" descr="Drawing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lum bright="12000" contrast="12000"/>
          </a:blip>
          <a:srcRect b="2078"/>
          <a:stretch/>
        </p:blipFill>
        <p:spPr bwMode="auto">
          <a:xfrm rot="60000">
            <a:off x="1296132" y="2209806"/>
            <a:ext cx="6635750" cy="3954673"/>
          </a:xfrm>
          <a:prstGeom prst="rect">
            <a:avLst/>
          </a:prstGeom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800" b="1">
                <a:solidFill>
                  <a:srgbClr val="194C8D"/>
                </a:solidFill>
                <a:latin typeface="Arial"/>
                <a:cs typeface="Arial"/>
              </a:rPr>
              <a:t>15% of the victims </a:t>
            </a:r>
            <a:br>
              <a:rPr lang="en-US" sz="2800" b="1">
                <a:solidFill>
                  <a:srgbClr val="194C8D"/>
                </a:solidFill>
                <a:latin typeface="Arial"/>
                <a:cs typeface="Arial"/>
              </a:rPr>
            </a:br>
            <a:r>
              <a:rPr lang="en-US" sz="2800">
                <a:solidFill>
                  <a:srgbClr val="194C8D"/>
                </a:solidFill>
                <a:latin typeface="Arial"/>
                <a:cs typeface="Arial"/>
              </a:rPr>
              <a:t>are trapped in void spaces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7" name="Title 3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800" b="1">
                <a:solidFill>
                  <a:srgbClr val="194C8D"/>
                </a:solidFill>
                <a:latin typeface="Arial"/>
                <a:cs typeface="Arial"/>
              </a:rPr>
              <a:t>15% of the victims </a:t>
            </a:r>
            <a:br>
              <a:rPr lang="en-US" sz="2800" b="1">
                <a:solidFill>
                  <a:srgbClr val="194C8D"/>
                </a:solidFill>
                <a:latin typeface="Arial"/>
                <a:cs typeface="Arial"/>
              </a:rPr>
            </a:br>
            <a:r>
              <a:rPr lang="en-US" sz="2800">
                <a:solidFill>
                  <a:srgbClr val="194C8D"/>
                </a:solidFill>
                <a:latin typeface="Arial"/>
                <a:cs typeface="Arial"/>
              </a:rPr>
              <a:t>are trapped in void spaces</a:t>
            </a:r>
            <a:endParaRPr/>
          </a:p>
        </p:txBody>
      </p:sp>
      <p:pic>
        <p:nvPicPr>
          <p:cNvPr id="40" name="Picture 2" descr="Drawing3"/>
          <p:cNvPicPr>
            <a:picLocks noChangeAspect="1" noChangeArrowheads="1"/>
          </p:cNvPicPr>
          <p:nvPr/>
        </p:nvPicPr>
        <p:blipFill rotWithShape="1">
          <a:blip r:embed="rId3">
            <a:lum bright="12000" contrast="12000"/>
          </a:blip>
          <a:srcRect b="2078"/>
          <a:stretch/>
        </p:blipFill>
        <p:spPr bwMode="auto">
          <a:xfrm rot="60000">
            <a:off x="1296132" y="2209806"/>
            <a:ext cx="6635750" cy="3954673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Ellipse 40"/>
          <p:cNvSpPr/>
          <p:nvPr/>
        </p:nvSpPr>
        <p:spPr bwMode="auto">
          <a:xfrm rot="5400000">
            <a:off x="5616116" y="4041068"/>
            <a:ext cx="2664296" cy="1152128"/>
          </a:xfrm>
          <a:prstGeom prst="ellipse">
            <a:avLst/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2" name="Ellipse 41"/>
          <p:cNvSpPr/>
          <p:nvPr/>
        </p:nvSpPr>
        <p:spPr bwMode="auto">
          <a:xfrm rot="18869107">
            <a:off x="1864817" y="4567036"/>
            <a:ext cx="2664296" cy="1152128"/>
          </a:xfrm>
          <a:prstGeom prst="ellipse">
            <a:avLst/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en-I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theme/theme1.xml><?xml version="1.0" encoding="utf-8"?>
<a:theme xmlns:a="http://schemas.openxmlformats.org/drawingml/2006/main" name="1_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Times"/>
        <a:ea typeface="ヒラギノ明朝 ProN W3"/>
        <a:cs typeface="ヒラギノ明朝 ProN W3"/>
      </a:majorFont>
      <a:minorFont>
        <a:latin typeface="Times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CC99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</a:spPr>
      <a:bodyPr/>
      <a:lstStyle/>
    </a:spDef>
    <a:lnDef>
      <a:spPr bwMode="auto">
        <a:prstGeom prst="rect">
          <a:avLst/>
        </a:prstGeom>
        <a:solidFill>
          <a:srgbClr val="00CC99"/>
        </a:solidFill>
        <a:ln w="19050" cap="flat" cmpd="sng" algn="ctr">
          <a:solidFill>
            <a:srgbClr val="174C8E">
              <a:alpha val="84000"/>
            </a:srgbClr>
          </a:solidFill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B7C7DF9AA3604DBA9EFFD7647AF866" ma:contentTypeVersion="21" ma:contentTypeDescription="Create a new document." ma:contentTypeScope="" ma:versionID="c0abb2763dea8ea4c2baa7ca59b13893">
  <xsd:schema xmlns:xsd="http://www.w3.org/2001/XMLSchema" xmlns:xs="http://www.w3.org/2001/XMLSchema" xmlns:p="http://schemas.microsoft.com/office/2006/metadata/properties" xmlns:ns2="f1bae91e-3907-439b-bcc8-55e41ee05a99" xmlns:ns3="1f53fade-b7a2-46aa-9ff1-583a0afc40b4" xmlns:ns4="985ec44e-1bab-4c0b-9df0-6ba128686fc9" targetNamespace="http://schemas.microsoft.com/office/2006/metadata/properties" ma:root="true" ma:fieldsID="5389443d29b57e271e872c84a7ae4db3" ns2:_="" ns3:_="" ns4:_="">
    <xsd:import namespace="f1bae91e-3907-439b-bcc8-55e41ee05a99"/>
    <xsd:import namespace="1f53fade-b7a2-46aa-9ff1-583a0afc40b4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_Flow_SignoffStatu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bae91e-3907-439b-bcc8-55e41ee05a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53fade-b7a2-46aa-9ff1-583a0afc40b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f9aa507d-aaca-4591-aee8-da00b252780d}" ma:internalName="TaxCatchAll" ma:showField="CatchAllData" ma:web="1f53fade-b7a2-46aa-9ff1-583a0afc40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f1bae91e-3907-439b-bcc8-55e41ee05a99" xsi:nil="true"/>
    <lcf76f155ced4ddcb4097134ff3c332f xmlns="f1bae91e-3907-439b-bcc8-55e41ee05a99">
      <Terms xmlns="http://schemas.microsoft.com/office/infopath/2007/PartnerControls"/>
    </lcf76f155ced4ddcb4097134ff3c332f>
    <TaxCatchAll xmlns="985ec44e-1bab-4c0b-9df0-6ba128686fc9" xsi:nil="true"/>
  </documentManagement>
</p:properties>
</file>

<file path=customXml/itemProps1.xml><?xml version="1.0" encoding="utf-8"?>
<ds:datastoreItem xmlns:ds="http://schemas.openxmlformats.org/officeDocument/2006/customXml" ds:itemID="{00E42E85-DAE0-4EBA-AE2C-147692F408CA}"/>
</file>

<file path=customXml/itemProps2.xml><?xml version="1.0" encoding="utf-8"?>
<ds:datastoreItem xmlns:ds="http://schemas.openxmlformats.org/officeDocument/2006/customXml" ds:itemID="{722C868D-C03E-4480-B379-A3E2E63E61AA}"/>
</file>

<file path=customXml/itemProps3.xml><?xml version="1.0" encoding="utf-8"?>
<ds:datastoreItem xmlns:ds="http://schemas.openxmlformats.org/officeDocument/2006/customXml" ds:itemID="{F10E12C9-C7AB-4ABE-9F9E-60A199C5561E}"/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0</TotalTime>
  <Words>397</Words>
  <Application>Microsoft Office PowerPoint</Application>
  <DocSecurity>0</DocSecurity>
  <PresentationFormat>Bildschirmpräsentation (4:3)</PresentationFormat>
  <Paragraphs>111</Paragraphs>
  <Slides>20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32" baseType="lpstr">
      <vt:lpstr>ＭＳ ゴシック</vt:lpstr>
      <vt:lpstr>MS PGothic</vt:lpstr>
      <vt:lpstr>MS PGothic</vt:lpstr>
      <vt:lpstr>Arial</vt:lpstr>
      <vt:lpstr>Avenir Medium</vt:lpstr>
      <vt:lpstr>Calibri</vt:lpstr>
      <vt:lpstr>Times</vt:lpstr>
      <vt:lpstr>Times New Roman</vt:lpstr>
      <vt:lpstr>Verdana</vt:lpstr>
      <vt:lpstr>Wingdings</vt:lpstr>
      <vt:lpstr>ヒラギノ明朝 ProN W3</vt:lpstr>
      <vt:lpstr>1_Title &amp; Bullets</vt:lpstr>
      <vt:lpstr>PowerPoint-Präsentation</vt:lpstr>
      <vt:lpstr>Disaster Environment</vt:lpstr>
      <vt:lpstr>Post-Earthquake Situation:</vt:lpstr>
      <vt:lpstr>50% of the victims  are found at or near the surface</vt:lpstr>
      <vt:lpstr>50% of the victims  are found at or near the surface</vt:lpstr>
      <vt:lpstr>35% of the victims  are lightly trapped</vt:lpstr>
      <vt:lpstr>35% of the victims  are lightly trapped</vt:lpstr>
      <vt:lpstr>15% of the victims  are trapped in void spaces</vt:lpstr>
      <vt:lpstr>15% of the victims  are trapped in void spaces</vt:lpstr>
      <vt:lpstr>Community Responder Potential</vt:lpstr>
      <vt:lpstr>Brainstorming:</vt:lpstr>
      <vt:lpstr>Building Constructions:</vt:lpstr>
      <vt:lpstr>Typical Collapse Patterns:</vt:lpstr>
      <vt:lpstr>Lean-to or supported:</vt:lpstr>
      <vt:lpstr>Cantilever or hanging:</vt:lpstr>
      <vt:lpstr>Pancake or total collapse:</vt:lpstr>
      <vt:lpstr>V-type collapse:</vt:lpstr>
      <vt:lpstr>A-frame or tent collapse:</vt:lpstr>
      <vt:lpstr>PowerPoint-Präsentation</vt:lpstr>
      <vt:lpstr>PowerPoint-Präsentation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OCHA Powerpoint Presentation_white</dc:title>
  <dc:subject/>
  <dc:creator>Peter Goxharaj</dc:creator>
  <cp:keywords/>
  <dc:description/>
  <cp:lastModifiedBy>Microsoft-Konto</cp:lastModifiedBy>
  <cp:revision>354</cp:revision>
  <dcterms:created xsi:type="dcterms:W3CDTF">2009-07-08T19:39:17Z</dcterms:created>
  <dcterms:modified xsi:type="dcterms:W3CDTF">2024-05-06T10:00:19Z</dcterms:modified>
  <cp:category/>
  <dc:identifier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Order">
    <vt:lpwstr>2400.00000000000</vt:lpwstr>
  </property>
  <property fmtid="{D5CDD505-2E9C-101B-9397-08002B2CF9AE}" pid="4" name="_dlc_DocId">
    <vt:lpwstr>OCHANET-296-24</vt:lpwstr>
  </property>
  <property fmtid="{D5CDD505-2E9C-101B-9397-08002B2CF9AE}" pid="5" name="_dlc_DocIdItemGuid">
    <vt:lpwstr>5b94cdea-a054-4aa5-90ae-22d7b016bbf1</vt:lpwstr>
  </property>
  <property fmtid="{D5CDD505-2E9C-101B-9397-08002B2CF9AE}" pid="6" name="_dlc_DocIdUrl">
    <vt:lpwstr>https://ochanet.unocha.org/OS/HQ_Branches_Offices/CISB/OCHA_Templates/_layouts/DocIdRedir.aspx?ID=OCHANET-296-24, OCHANET-296-24</vt:lpwstr>
  </property>
  <property fmtid="{D5CDD505-2E9C-101B-9397-08002B2CF9AE}" pid="7" name="ContentTypeId">
    <vt:lpwstr>0x010100AFB7C7DF9AA3604DBA9EFFD7647AF866</vt:lpwstr>
  </property>
</Properties>
</file>